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7" r:id="rId3"/>
    <p:sldId id="267" r:id="rId4"/>
    <p:sldId id="259" r:id="rId5"/>
    <p:sldId id="260" r:id="rId6"/>
    <p:sldId id="261" r:id="rId7"/>
    <p:sldId id="273" r:id="rId8"/>
    <p:sldId id="274" r:id="rId9"/>
    <p:sldId id="281" r:id="rId10"/>
    <p:sldId id="282" r:id="rId11"/>
    <p:sldId id="283" r:id="rId12"/>
    <p:sldId id="279" r:id="rId13"/>
    <p:sldId id="287" r:id="rId14"/>
    <p:sldId id="285" r:id="rId15"/>
    <p:sldId id="286" r:id="rId16"/>
    <p:sldId id="266" r:id="rId17"/>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444"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E72E22B7-4644-4D55-B0E2-72485E5C3B92}" type="datetimeFigureOut">
              <a:rPr lang="ru-RU"/>
              <a:pPr>
                <a:defRPr/>
              </a:pPr>
              <a:t>04.02.2019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FC7F60E-C305-486B-B3D7-4175547D6629}"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92B4922B-15D8-4DB1-A596-4B8450BD88C5}" type="datetimeFigureOut">
              <a:rPr lang="ru-RU"/>
              <a:pPr>
                <a:defRPr/>
              </a:pPr>
              <a:t>04.02.2019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04A0374-805E-4394-A6BC-EF46F2449396}"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3BBA81E3-3059-494C-BF47-40B66B72DEA9}" type="datetimeFigureOut">
              <a:rPr lang="ru-RU"/>
              <a:pPr>
                <a:defRPr/>
              </a:pPr>
              <a:t>04.02.2019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4D60746-1435-42B0-BD02-1F7D4A26D13F}"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1AD6B375-0130-4EE8-BACD-EBEF2804F300}" type="datetimeFigureOut">
              <a:rPr lang="ru-RU"/>
              <a:pPr>
                <a:defRPr/>
              </a:pPr>
              <a:t>04.02.2019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CF81FF4-3931-4923-BD9E-4AABAEA522E9}"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2B459233-ED44-4816-A5B2-49655B32CCCE}" type="datetimeFigureOut">
              <a:rPr lang="ru-RU"/>
              <a:pPr>
                <a:defRPr/>
              </a:pPr>
              <a:t>04.02.2019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14C840D-476A-422F-B4DD-3168ACF327B0}"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B9498CBC-568E-4594-93FB-460A087821BA}" type="datetimeFigureOut">
              <a:rPr lang="ru-RU"/>
              <a:pPr>
                <a:defRPr/>
              </a:pPr>
              <a:t>04.02.2019</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1E56380A-1FC9-4CC8-90CB-52E9F702C19C}"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39DDB6FF-102C-4144-9E21-7CF616691810}" type="datetimeFigureOut">
              <a:rPr lang="ru-RU"/>
              <a:pPr>
                <a:defRPr/>
              </a:pPr>
              <a:t>04.02.2019</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DB535E9D-9527-4F5D-8F7E-E53F1B0B5CCD}"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5B5D2D45-EC0A-4D6E-94D5-F66AF8231F9C}" type="datetimeFigureOut">
              <a:rPr lang="ru-RU"/>
              <a:pPr>
                <a:defRPr/>
              </a:pPr>
              <a:t>04.02.2019</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AE6A4CCE-CD86-41FE-B156-5B684C212AB5}"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027C1EA3-C61C-4AC8-A7E9-6705FA6B8EB7}" type="datetimeFigureOut">
              <a:rPr lang="ru-RU"/>
              <a:pPr>
                <a:defRPr/>
              </a:pPr>
              <a:t>04.02.2019</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0DEA54CE-EA29-4FCA-837A-718EEA40069E}"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7B1FC8FA-8B26-476D-8A96-827895462C86}" type="datetimeFigureOut">
              <a:rPr lang="ru-RU"/>
              <a:pPr>
                <a:defRPr/>
              </a:pPr>
              <a:t>04.02.2019</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4647FD79-BD82-45F4-9FE9-5EE8CA81FF45}"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41FD3CD9-3B39-4537-8A80-A6924F4B77A8}" type="datetimeFigureOut">
              <a:rPr lang="ru-RU"/>
              <a:pPr>
                <a:defRPr/>
              </a:pPr>
              <a:t>04.02.2019</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1CED883B-179C-4DB8-B8BC-A86A274305E7}"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4BA7AC98-AC38-4D3C-921B-C8313B530FDE}" type="datetimeFigureOut">
              <a:rPr lang="ru-RU"/>
              <a:pPr>
                <a:defRPr/>
              </a:pPr>
              <a:t>04.02.2019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472A4719-9CAF-4D61-94B3-C077B3041512}"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Заголовок 1"/>
          <p:cNvSpPr>
            <a:spLocks noGrp="1"/>
          </p:cNvSpPr>
          <p:nvPr>
            <p:ph type="ctrTitle"/>
          </p:nvPr>
        </p:nvSpPr>
        <p:spPr/>
        <p:txBody>
          <a:bodyPr/>
          <a:lstStyle/>
          <a:p>
            <a:r>
              <a:rPr lang="ru-RU" dirty="0" smtClean="0"/>
              <a:t> </a:t>
            </a:r>
            <a:r>
              <a:rPr lang="ru-RU" b="1" dirty="0"/>
              <a:t>Практическое занятие</a:t>
            </a:r>
            <a:r>
              <a:rPr lang="en-US" b="1" dirty="0"/>
              <a:t> № 1</a:t>
            </a:r>
            <a:r>
              <a:rPr lang="ru-RU" b="1" dirty="0"/>
              <a:t>6</a:t>
            </a:r>
          </a:p>
        </p:txBody>
      </p:sp>
      <p:sp>
        <p:nvSpPr>
          <p:cNvPr id="3" name="Подзаголовок 2"/>
          <p:cNvSpPr>
            <a:spLocks noGrp="1"/>
          </p:cNvSpPr>
          <p:nvPr>
            <p:ph type="subTitle" idx="1"/>
          </p:nvPr>
        </p:nvSpPr>
        <p:spPr/>
        <p:txBody>
          <a:bodyPr>
            <a:normAutofit/>
          </a:bodyPr>
          <a:lstStyle/>
          <a:p>
            <a:pPr eaLnBrk="1" hangingPunct="1">
              <a:defRPr/>
            </a:pPr>
            <a:r>
              <a:rPr lang="en-US" sz="3600" b="1" dirty="0" smtClean="0">
                <a:solidFill>
                  <a:schemeClr val="tx1"/>
                </a:solidFill>
                <a:effectLst>
                  <a:outerShdw blurRad="38100" dist="38100" dir="2700000" algn="tl">
                    <a:srgbClr val="C0C0C0"/>
                  </a:outerShdw>
                </a:effectLst>
                <a:latin typeface="Times New Roman" pitchFamily="18" charset="0"/>
                <a:cs typeface="Times New Roman" pitchFamily="18" charset="0"/>
              </a:rPr>
              <a:t>PROBE PROCEDURE</a:t>
            </a:r>
            <a:endParaRPr lang="ru-RU" sz="3600" b="1" dirty="0" smtClean="0">
              <a:solidFill>
                <a:schemeClr val="tx1"/>
              </a:solidFill>
              <a:effectLst>
                <a:outerShdw blurRad="38100" dist="38100" dir="2700000" algn="tl">
                  <a:srgbClr val="C0C0C0"/>
                </a:outerShdw>
              </a:effectLst>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68280"/>
          </a:xfrm>
        </p:spPr>
        <p:txBody>
          <a:bodyPr/>
          <a:lstStyle/>
          <a:p>
            <a:r>
              <a:rPr lang="en-US" sz="2000" dirty="0" smtClean="0">
                <a:latin typeface="Times New Roman" pitchFamily="18" charset="0"/>
                <a:cs typeface="Times New Roman" pitchFamily="18" charset="0"/>
              </a:rPr>
              <a:t>SKILL</a:t>
            </a:r>
            <a:r>
              <a:rPr lang="ru-RU" sz="2000" dirty="0" smtClean="0">
                <a:latin typeface="Times New Roman" pitchFamily="18" charset="0"/>
                <a:cs typeface="Times New Roman" pitchFamily="18" charset="0"/>
              </a:rPr>
              <a:t> 2</a:t>
            </a:r>
            <a:r>
              <a:rPr lang="en-US" sz="2000"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 STOMACH  LAVAGE WITH THIN GASTRIC PROBE</a:t>
            </a:r>
            <a:r>
              <a:rPr lang="ru-RU" sz="2000" b="1" dirty="0" smtClean="0">
                <a:latin typeface="Times New Roman" pitchFamily="18" charset="0"/>
                <a:cs typeface="Times New Roman" pitchFamily="18" charset="0"/>
              </a:rPr>
              <a:t/>
            </a:r>
            <a:br>
              <a:rPr lang="ru-RU" sz="2000" b="1" dirty="0" smtClean="0">
                <a:latin typeface="Times New Roman" pitchFamily="18" charset="0"/>
                <a:cs typeface="Times New Roman" pitchFamily="18" charset="0"/>
              </a:rPr>
            </a:br>
            <a:endParaRPr lang="ru-RU" sz="2000" dirty="0"/>
          </a:p>
        </p:txBody>
      </p:sp>
      <p:sp>
        <p:nvSpPr>
          <p:cNvPr id="3" name="Содержимое 2"/>
          <p:cNvSpPr>
            <a:spLocks noGrp="1"/>
          </p:cNvSpPr>
          <p:nvPr>
            <p:ph idx="1"/>
          </p:nvPr>
        </p:nvSpPr>
        <p:spPr>
          <a:xfrm>
            <a:off x="285720" y="571480"/>
            <a:ext cx="8572560" cy="6072230"/>
          </a:xfrm>
        </p:spPr>
        <p:txBody>
          <a:bodyPr/>
          <a:lstStyle/>
          <a:p>
            <a:pPr>
              <a:buNone/>
            </a:pPr>
            <a:r>
              <a:rPr lang="en-US" sz="1600" b="1" dirty="0" smtClean="0">
                <a:latin typeface="Times New Roman" pitchFamily="18" charset="0"/>
                <a:cs typeface="Times New Roman" pitchFamily="18" charset="0"/>
              </a:rPr>
              <a:t>Purpose: </a:t>
            </a:r>
            <a:r>
              <a:rPr lang="en-US" sz="1600" dirty="0" smtClean="0">
                <a:latin typeface="Times New Roman" pitchFamily="18" charset="0"/>
                <a:cs typeface="Times New Roman" pitchFamily="18" charset="0"/>
              </a:rPr>
              <a:t>the removal from the stomach of its contents, method can be used if the patient is unconscious</a:t>
            </a:r>
          </a:p>
          <a:p>
            <a:pPr>
              <a:buNone/>
            </a:pPr>
            <a:r>
              <a:rPr lang="en-US" sz="1600" b="1" dirty="0" smtClean="0">
                <a:latin typeface="Times New Roman" pitchFamily="18" charset="0"/>
                <a:cs typeface="Times New Roman" pitchFamily="18" charset="0"/>
              </a:rPr>
              <a:t>Equipment</a:t>
            </a:r>
            <a:r>
              <a:rPr lang="ru-RU" sz="1600" b="1" dirty="0" smtClean="0">
                <a:latin typeface="Times New Roman" pitchFamily="18" charset="0"/>
                <a:cs typeface="Times New Roman" pitchFamily="18" charset="0"/>
              </a:rPr>
              <a:t>:</a:t>
            </a:r>
            <a:endParaRPr lang="ru-RU" sz="1600" dirty="0" smtClean="0">
              <a:latin typeface="Times New Roman" pitchFamily="18" charset="0"/>
              <a:cs typeface="Times New Roman" pitchFamily="18" charset="0"/>
            </a:endParaRPr>
          </a:p>
          <a:p>
            <a:pPr>
              <a:buNone/>
            </a:pPr>
            <a:r>
              <a:rPr lang="en-US" sz="1600" b="1" dirty="0" smtClean="0">
                <a:latin typeface="Times New Roman" pitchFamily="18" charset="0"/>
                <a:cs typeface="Times New Roman" pitchFamily="18" charset="0"/>
              </a:rPr>
              <a:t>Sterile: </a:t>
            </a:r>
            <a:r>
              <a:rPr lang="en-US" sz="1600" dirty="0" smtClean="0">
                <a:latin typeface="Times New Roman" pitchFamily="18" charset="0"/>
                <a:cs typeface="Times New Roman" pitchFamily="18" charset="0"/>
              </a:rPr>
              <a:t>disposable thin gastric probe, </a:t>
            </a:r>
            <a:r>
              <a:rPr lang="en-US" sz="1600" dirty="0" err="1" smtClean="0">
                <a:latin typeface="Times New Roman" pitchFamily="18" charset="0"/>
                <a:cs typeface="Times New Roman" pitchFamily="18" charset="0"/>
              </a:rPr>
              <a:t>vaseline</a:t>
            </a:r>
            <a:r>
              <a:rPr lang="en-US" sz="1600" dirty="0" smtClean="0">
                <a:latin typeface="Times New Roman" pitchFamily="18" charset="0"/>
                <a:cs typeface="Times New Roman" pitchFamily="18" charset="0"/>
              </a:rPr>
              <a:t> oil, </a:t>
            </a:r>
            <a:r>
              <a:rPr lang="de-DE" sz="1600" dirty="0" err="1" smtClean="0">
                <a:latin typeface="Times New Roman" pitchFamily="18" charset="0"/>
                <a:cs typeface="Times New Roman" pitchFamily="18" charset="0"/>
              </a:rPr>
              <a:t>gauze</a:t>
            </a:r>
            <a:r>
              <a:rPr lang="de-DE"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napkins, Janet's syringe,</a:t>
            </a:r>
            <a:endParaRPr lang="ru-RU" sz="1600" dirty="0" smtClean="0">
              <a:latin typeface="Times New Roman" pitchFamily="18" charset="0"/>
              <a:cs typeface="Times New Roman" pitchFamily="18" charset="0"/>
            </a:endParaRPr>
          </a:p>
          <a:p>
            <a:pPr>
              <a:spcBef>
                <a:spcPts val="0"/>
              </a:spcBef>
              <a:buNone/>
            </a:pPr>
            <a:r>
              <a:rPr lang="en-US" sz="1600" dirty="0" smtClean="0">
                <a:latin typeface="Times New Roman" pitchFamily="18" charset="0"/>
                <a:cs typeface="Times New Roman" pitchFamily="18" charset="0"/>
              </a:rPr>
              <a:t>sterile container for collection of washing water on the testing, medical </a:t>
            </a:r>
            <a:r>
              <a:rPr lang="de-DE" sz="1600" dirty="0" err="1" smtClean="0">
                <a:latin typeface="Times New Roman" pitchFamily="18" charset="0"/>
                <a:cs typeface="Times New Roman" pitchFamily="18" charset="0"/>
              </a:rPr>
              <a:t>tray</a:t>
            </a:r>
            <a:r>
              <a:rPr lang="en-US" sz="1600" dirty="0" smtClean="0">
                <a:latin typeface="Times New Roman" pitchFamily="18" charset="0"/>
                <a:cs typeface="Times New Roman" pitchFamily="18" charset="0"/>
              </a:rPr>
              <a:t>.</a:t>
            </a:r>
            <a:endParaRPr lang="ru-RU" sz="1600" dirty="0" smtClean="0">
              <a:latin typeface="Times New Roman" pitchFamily="18" charset="0"/>
              <a:cs typeface="Times New Roman" pitchFamily="18" charset="0"/>
            </a:endParaRPr>
          </a:p>
          <a:p>
            <a:pPr>
              <a:spcBef>
                <a:spcPts val="0"/>
              </a:spcBef>
              <a:buNone/>
            </a:pPr>
            <a:r>
              <a:rPr lang="en-US" sz="1600" b="1" dirty="0" smtClean="0">
                <a:latin typeface="Times New Roman" pitchFamily="18" charset="0"/>
                <a:cs typeface="Times New Roman" pitchFamily="18" charset="0"/>
              </a:rPr>
              <a:t>Unsterile: </a:t>
            </a:r>
            <a:r>
              <a:rPr lang="en-US" sz="1600" dirty="0" smtClean="0">
                <a:latin typeface="Times New Roman" pitchFamily="18" charset="0"/>
                <a:cs typeface="Times New Roman" pitchFamily="18" charset="0"/>
              </a:rPr>
              <a:t>a basin to washing water, a bucket of clear water of room temperature 10-12 liters, gloves, 2 oilcloth aprons, pH test strip or </a:t>
            </a:r>
            <a:r>
              <a:rPr lang="en-US" sz="1600" dirty="0" err="1" smtClean="0">
                <a:latin typeface="Times New Roman" pitchFamily="18" charset="0"/>
                <a:cs typeface="Times New Roman" pitchFamily="18" charset="0"/>
              </a:rPr>
              <a:t>phonendoscope</a:t>
            </a:r>
            <a:r>
              <a:rPr lang="en-US" sz="1600" dirty="0" smtClean="0">
                <a:latin typeface="Times New Roman" pitchFamily="18" charset="0"/>
                <a:cs typeface="Times New Roman" pitchFamily="18" charset="0"/>
              </a:rPr>
              <a:t>, </a:t>
            </a:r>
            <a:r>
              <a:rPr lang="de-DE" sz="1600" dirty="0" smtClean="0">
                <a:latin typeface="Times New Roman" pitchFamily="18" charset="0"/>
                <a:cs typeface="Times New Roman" pitchFamily="18" charset="0"/>
              </a:rPr>
              <a:t>a </a:t>
            </a:r>
            <a:r>
              <a:rPr lang="de-DE" sz="1600" dirty="0" err="1" smtClean="0">
                <a:latin typeface="Times New Roman" pitchFamily="18" charset="0"/>
                <a:cs typeface="Times New Roman" pitchFamily="18" charset="0"/>
              </a:rPr>
              <a:t>container</a:t>
            </a:r>
            <a:r>
              <a:rPr lang="de-DE" sz="1600" dirty="0" smtClean="0">
                <a:latin typeface="Times New Roman" pitchFamily="18" charset="0"/>
                <a:cs typeface="Times New Roman" pitchFamily="18" charset="0"/>
              </a:rPr>
              <a:t> </a:t>
            </a:r>
            <a:r>
              <a:rPr lang="de-DE" sz="1600" dirty="0" err="1" smtClean="0">
                <a:latin typeface="Times New Roman" pitchFamily="18" charset="0"/>
                <a:cs typeface="Times New Roman" pitchFamily="18" charset="0"/>
              </a:rPr>
              <a:t>for</a:t>
            </a:r>
            <a:r>
              <a:rPr lang="de-DE" sz="1600" dirty="0" smtClean="0">
                <a:latin typeface="Times New Roman" pitchFamily="18" charset="0"/>
                <a:cs typeface="Times New Roman" pitchFamily="18" charset="0"/>
              </a:rPr>
              <a:t> </a:t>
            </a:r>
            <a:r>
              <a:rPr lang="de-DE" sz="1600" dirty="0" err="1" smtClean="0">
                <a:latin typeface="Times New Roman" pitchFamily="18" charset="0"/>
                <a:cs typeface="Times New Roman" pitchFamily="18" charset="0"/>
              </a:rPr>
              <a:t>disinfection</a:t>
            </a:r>
            <a:r>
              <a:rPr lang="de-DE" sz="1600" dirty="0" smtClean="0">
                <a:latin typeface="Times New Roman" pitchFamily="18" charset="0"/>
                <a:cs typeface="Times New Roman" pitchFamily="18" charset="0"/>
              </a:rPr>
              <a:t> (</a:t>
            </a:r>
            <a:r>
              <a:rPr lang="de-DE" sz="1600" dirty="0" err="1" smtClean="0">
                <a:latin typeface="Times New Roman" pitchFamily="18" charset="0"/>
                <a:cs typeface="Times New Roman" pitchFamily="18" charset="0"/>
              </a:rPr>
              <a:t>tray</a:t>
            </a:r>
            <a:r>
              <a:rPr lang="de-DE" sz="1600" dirty="0" smtClean="0">
                <a:latin typeface="Times New Roman" pitchFamily="18" charset="0"/>
                <a:cs typeface="Times New Roman" pitchFamily="18" charset="0"/>
              </a:rPr>
              <a:t>).</a:t>
            </a:r>
            <a:endParaRPr lang="ru-RU" sz="1600" b="1" dirty="0" smtClean="0">
              <a:latin typeface="Times New Roman" pitchFamily="18" charset="0"/>
              <a:cs typeface="Times New Roman" pitchFamily="18" charset="0"/>
            </a:endParaRPr>
          </a:p>
          <a:p>
            <a:pPr>
              <a:spcBef>
                <a:spcPts val="0"/>
              </a:spcBef>
              <a:buNone/>
            </a:pPr>
            <a:endParaRPr lang="ru-RU" sz="1600" b="1" dirty="0" smtClean="0">
              <a:latin typeface="Times New Roman" pitchFamily="18" charset="0"/>
              <a:cs typeface="Times New Roman" pitchFamily="18" charset="0"/>
            </a:endParaRPr>
          </a:p>
          <a:p>
            <a:pPr>
              <a:spcBef>
                <a:spcPts val="0"/>
              </a:spcBef>
              <a:buNone/>
            </a:pPr>
            <a:r>
              <a:rPr lang="en-US" sz="1600" b="1" dirty="0" smtClean="0">
                <a:latin typeface="Times New Roman" pitchFamily="18" charset="0"/>
                <a:cs typeface="Times New Roman" pitchFamily="18" charset="0"/>
              </a:rPr>
              <a:t>The algorithm of actions:</a:t>
            </a:r>
            <a:endParaRPr lang="ru-RU" sz="1600" dirty="0" smtClean="0">
              <a:latin typeface="Times New Roman" pitchFamily="18" charset="0"/>
              <a:cs typeface="Times New Roman" pitchFamily="18" charset="0"/>
            </a:endParaRPr>
          </a:p>
          <a:p>
            <a:pPr lvl="0">
              <a:spcBef>
                <a:spcPts val="0"/>
              </a:spcBef>
              <a:buFont typeface="+mj-lt"/>
              <a:buAutoNum type="arabicPeriod"/>
            </a:pPr>
            <a:r>
              <a:rPr lang="en-US" sz="1600" dirty="0" smtClean="0">
                <a:latin typeface="Times New Roman" pitchFamily="18" charset="0"/>
                <a:cs typeface="Times New Roman" pitchFamily="18" charset="0"/>
              </a:rPr>
              <a:t>Explain to the patient the purpose and procedure course. Obtain patient’s consent. </a:t>
            </a:r>
            <a:endParaRPr lang="ru-RU" sz="1600" dirty="0" smtClean="0">
              <a:latin typeface="Times New Roman" pitchFamily="18" charset="0"/>
              <a:cs typeface="Times New Roman" pitchFamily="18" charset="0"/>
            </a:endParaRPr>
          </a:p>
          <a:p>
            <a:pPr lvl="0">
              <a:spcBef>
                <a:spcPts val="0"/>
              </a:spcBef>
              <a:buFont typeface="+mj-lt"/>
              <a:buAutoNum type="arabicPeriod"/>
            </a:pPr>
            <a:r>
              <a:rPr lang="en-US" sz="1600" dirty="0" smtClean="0">
                <a:latin typeface="Times New Roman" pitchFamily="18" charset="0"/>
                <a:cs typeface="Times New Roman" pitchFamily="18" charset="0"/>
              </a:rPr>
              <a:t>Seat the patient, If the patient is unconscious – put on his side, turn the head to one side.  </a:t>
            </a:r>
            <a:endParaRPr lang="ru-RU" sz="1600" dirty="0" smtClean="0">
              <a:latin typeface="Times New Roman" pitchFamily="18" charset="0"/>
              <a:cs typeface="Times New Roman" pitchFamily="18" charset="0"/>
            </a:endParaRPr>
          </a:p>
          <a:p>
            <a:pPr lvl="0">
              <a:spcBef>
                <a:spcPts val="0"/>
              </a:spcBef>
              <a:buFont typeface="+mj-lt"/>
              <a:buAutoNum type="arabicPeriod"/>
            </a:pPr>
            <a:r>
              <a:rPr lang="en-US" sz="1600" dirty="0" smtClean="0">
                <a:latin typeface="Times New Roman" pitchFamily="18" charset="0"/>
                <a:cs typeface="Times New Roman" pitchFamily="18" charset="0"/>
              </a:rPr>
              <a:t>Conduct hygienic washing hand  and processing hand. Put the gloves on.</a:t>
            </a:r>
            <a:endParaRPr lang="ru-RU" sz="1600" dirty="0" smtClean="0">
              <a:latin typeface="Times New Roman" pitchFamily="18" charset="0"/>
              <a:cs typeface="Times New Roman" pitchFamily="18" charset="0"/>
            </a:endParaRPr>
          </a:p>
          <a:p>
            <a:pPr lvl="0">
              <a:spcBef>
                <a:spcPts val="0"/>
              </a:spcBef>
              <a:buFont typeface="+mj-lt"/>
              <a:buAutoNum type="arabicPeriod"/>
            </a:pPr>
            <a:r>
              <a:rPr lang="en-US" sz="1600" dirty="0" smtClean="0">
                <a:latin typeface="Times New Roman" pitchFamily="18" charset="0"/>
                <a:cs typeface="Times New Roman" pitchFamily="18" charset="0"/>
              </a:rPr>
              <a:t>Prepare</a:t>
            </a:r>
            <a:r>
              <a:rPr lang="ru-RU"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the equipment.</a:t>
            </a:r>
            <a:endParaRPr lang="ru-RU" sz="1600" dirty="0" smtClean="0">
              <a:latin typeface="Times New Roman" pitchFamily="18" charset="0"/>
              <a:cs typeface="Times New Roman" pitchFamily="18" charset="0"/>
            </a:endParaRPr>
          </a:p>
          <a:p>
            <a:pPr lvl="0">
              <a:spcBef>
                <a:spcPts val="0"/>
              </a:spcBef>
              <a:buFont typeface="+mj-lt"/>
              <a:buAutoNum type="arabicPeriod"/>
            </a:pPr>
            <a:r>
              <a:rPr lang="en-US" sz="1600" dirty="0" smtClean="0">
                <a:latin typeface="Times New Roman" pitchFamily="18" charset="0"/>
                <a:cs typeface="Times New Roman" pitchFamily="18" charset="0"/>
              </a:rPr>
              <a:t>Put on an apron on yourself and on the patient.</a:t>
            </a:r>
            <a:endParaRPr lang="ru-RU" sz="1600" dirty="0" smtClean="0">
              <a:latin typeface="Times New Roman" pitchFamily="18" charset="0"/>
              <a:cs typeface="Times New Roman" pitchFamily="18" charset="0"/>
            </a:endParaRPr>
          </a:p>
          <a:p>
            <a:pPr lvl="0">
              <a:spcBef>
                <a:spcPts val="0"/>
              </a:spcBef>
              <a:buFont typeface="+mj-lt"/>
              <a:buAutoNum type="arabicPeriod"/>
            </a:pPr>
            <a:r>
              <a:rPr lang="en-US" sz="1600" dirty="0" smtClean="0">
                <a:latin typeface="Times New Roman" pitchFamily="18" charset="0"/>
                <a:cs typeface="Times New Roman" pitchFamily="18" charset="0"/>
              </a:rPr>
              <a:t>Remove dentures, if any.</a:t>
            </a:r>
            <a:endParaRPr lang="ru-RU" sz="1600" dirty="0" smtClean="0">
              <a:latin typeface="Times New Roman" pitchFamily="18" charset="0"/>
              <a:cs typeface="Times New Roman" pitchFamily="18" charset="0"/>
            </a:endParaRPr>
          </a:p>
          <a:p>
            <a:pPr lvl="0">
              <a:spcBef>
                <a:spcPts val="0"/>
              </a:spcBef>
              <a:buFont typeface="+mj-lt"/>
              <a:buAutoNum type="arabicPeriod"/>
            </a:pPr>
            <a:r>
              <a:rPr lang="en-US" sz="1600" dirty="0" smtClean="0">
                <a:latin typeface="Times New Roman" pitchFamily="18" charset="0"/>
                <a:cs typeface="Times New Roman" pitchFamily="18" charset="0"/>
              </a:rPr>
              <a:t>Put the basin to the feet of the patient (or to the head end of the couch, if the patient is lying). </a:t>
            </a:r>
            <a:endParaRPr lang="ru-RU" sz="1600" dirty="0" smtClean="0">
              <a:latin typeface="Times New Roman" pitchFamily="18" charset="0"/>
              <a:cs typeface="Times New Roman" pitchFamily="18" charset="0"/>
            </a:endParaRPr>
          </a:p>
          <a:p>
            <a:pPr lvl="0">
              <a:spcBef>
                <a:spcPts val="0"/>
              </a:spcBef>
              <a:buFont typeface="+mj-lt"/>
              <a:buAutoNum type="arabicPeriod"/>
            </a:pPr>
            <a:r>
              <a:rPr lang="en-US" sz="1600" dirty="0" smtClean="0">
                <a:latin typeface="Times New Roman" pitchFamily="18" charset="0"/>
                <a:cs typeface="Times New Roman" pitchFamily="18" charset="0"/>
              </a:rPr>
              <a:t>Determine the depth to which must be entered the probe. Method of measurement: from nose </a:t>
            </a:r>
            <a:r>
              <a:rPr lang="ru-RU"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to the ear </a:t>
            </a:r>
            <a:r>
              <a:rPr lang="ru-RU"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to </a:t>
            </a:r>
            <a:r>
              <a:rPr lang="en-US" sz="1600" dirty="0" err="1" smtClean="0">
                <a:latin typeface="Times New Roman" pitchFamily="18" charset="0"/>
                <a:cs typeface="Times New Roman" pitchFamily="18" charset="0"/>
              </a:rPr>
              <a:t>xiphoid</a:t>
            </a:r>
            <a:r>
              <a:rPr lang="ru-RU"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of the patient. Make the distance of the tube.</a:t>
            </a:r>
            <a:endParaRPr lang="ru-RU" sz="1600" dirty="0" smtClean="0">
              <a:latin typeface="Times New Roman" pitchFamily="18" charset="0"/>
              <a:cs typeface="Times New Roman" pitchFamily="18" charset="0"/>
            </a:endParaRPr>
          </a:p>
          <a:p>
            <a:pPr lvl="0">
              <a:spcBef>
                <a:spcPts val="0"/>
              </a:spcBef>
              <a:buFont typeface="+mj-lt"/>
              <a:buAutoNum type="arabicPeriod"/>
            </a:pPr>
            <a:r>
              <a:rPr lang="en-US" sz="1600" dirty="0" smtClean="0">
                <a:latin typeface="Times New Roman" pitchFamily="18" charset="0"/>
                <a:cs typeface="Times New Roman" pitchFamily="18" charset="0"/>
              </a:rPr>
              <a:t>Take the probe in the right hand at the distance of 10-15cm from the gastric end, and your left hand to support the free end. </a:t>
            </a:r>
            <a:endParaRPr lang="ru-RU" sz="1600" dirty="0" smtClean="0">
              <a:latin typeface="Times New Roman" pitchFamily="18" charset="0"/>
              <a:cs typeface="Times New Roman" pitchFamily="18" charset="0"/>
            </a:endParaRPr>
          </a:p>
          <a:p>
            <a:pPr lvl="0">
              <a:spcBef>
                <a:spcPts val="0"/>
              </a:spcBef>
              <a:buFont typeface="+mj-lt"/>
              <a:buAutoNum type="arabicPeriod"/>
            </a:pPr>
            <a:r>
              <a:rPr lang="en-US" sz="1600" dirty="0" smtClean="0">
                <a:latin typeface="Times New Roman" pitchFamily="18" charset="0"/>
                <a:cs typeface="Times New Roman" pitchFamily="18" charset="0"/>
              </a:rPr>
              <a:t>Lubricate the gastric end of the probe with lubricant (sterile </a:t>
            </a:r>
            <a:r>
              <a:rPr lang="en-US" sz="1600" dirty="0" err="1" smtClean="0">
                <a:latin typeface="Times New Roman" pitchFamily="18" charset="0"/>
                <a:cs typeface="Times New Roman" pitchFamily="18" charset="0"/>
              </a:rPr>
              <a:t>vaseline</a:t>
            </a:r>
            <a:r>
              <a:rPr lang="en-US" sz="1600" dirty="0" smtClean="0">
                <a:latin typeface="Times New Roman" pitchFamily="18" charset="0"/>
                <a:cs typeface="Times New Roman" pitchFamily="18" charset="0"/>
              </a:rPr>
              <a:t> oil). </a:t>
            </a:r>
          </a:p>
          <a:p>
            <a:pPr lvl="0">
              <a:spcBef>
                <a:spcPts val="0"/>
              </a:spcBef>
              <a:buFont typeface="+mj-lt"/>
              <a:buAutoNum type="arabicPeriod"/>
            </a:pPr>
            <a:r>
              <a:rPr lang="en-US" sz="1600" dirty="0" smtClean="0">
                <a:latin typeface="Times New Roman" pitchFamily="18" charset="0"/>
                <a:cs typeface="Times New Roman" pitchFamily="18" charset="0"/>
              </a:rPr>
              <a:t>Insert the tube into the selected nostril. Ask the patient to hyperextend the neck, and gently advance the tube toward the </a:t>
            </a:r>
            <a:r>
              <a:rPr lang="en-US" sz="1600" dirty="0" err="1" smtClean="0">
                <a:latin typeface="Times New Roman" pitchFamily="18" charset="0"/>
                <a:cs typeface="Times New Roman" pitchFamily="18" charset="0"/>
              </a:rPr>
              <a:t>nasopharynx</a:t>
            </a:r>
            <a:r>
              <a:rPr lang="en-US" sz="1600" dirty="0" smtClean="0">
                <a:latin typeface="Times New Roman" pitchFamily="18" charset="0"/>
                <a:cs typeface="Times New Roman" pitchFamily="18" charset="0"/>
              </a:rPr>
              <a:t>. </a:t>
            </a:r>
          </a:p>
          <a:p>
            <a:pPr lvl="0">
              <a:spcBef>
                <a:spcPts val="0"/>
              </a:spcBef>
              <a:buFont typeface="+mj-lt"/>
              <a:buAutoNum type="arabicPeriod"/>
            </a:pPr>
            <a:endParaRPr lang="ru-RU" sz="1600" dirty="0" smtClean="0">
              <a:latin typeface="Times New Roman" pitchFamily="18" charset="0"/>
              <a:cs typeface="Times New Roman" pitchFamily="18" charset="0"/>
            </a:endParaRP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85728"/>
            <a:ext cx="8472518" cy="5840435"/>
          </a:xfrm>
        </p:spPr>
        <p:txBody>
          <a:bodyPr/>
          <a:lstStyle/>
          <a:p>
            <a:pPr>
              <a:buNone/>
            </a:pPr>
            <a:r>
              <a:rPr lang="en-US" sz="1600" dirty="0" smtClean="0">
                <a:latin typeface="Times New Roman" pitchFamily="18" charset="0"/>
                <a:cs typeface="Times New Roman" pitchFamily="18" charset="0"/>
              </a:rPr>
              <a:t>12. Insert the tube </a:t>
            </a:r>
            <a:r>
              <a:rPr lang="ru-RU" sz="1600" dirty="0" smtClean="0">
                <a:latin typeface="Times New Roman" pitchFamily="18" charset="0"/>
                <a:cs typeface="Times New Roman" pitchFamily="18" charset="0"/>
              </a:rPr>
              <a:t>15-18 с</a:t>
            </a:r>
            <a:r>
              <a:rPr lang="en-US" sz="1600" dirty="0" smtClean="0">
                <a:latin typeface="Times New Roman" pitchFamily="18" charset="0"/>
                <a:cs typeface="Times New Roman" pitchFamily="18" charset="0"/>
              </a:rPr>
              <a:t>m. Once the tube reaches the </a:t>
            </a:r>
            <a:r>
              <a:rPr lang="en-US" sz="1600" dirty="0" err="1" smtClean="0">
                <a:latin typeface="Times New Roman" pitchFamily="18" charset="0"/>
                <a:cs typeface="Times New Roman" pitchFamily="18" charset="0"/>
              </a:rPr>
              <a:t>oropharynx</a:t>
            </a:r>
            <a:r>
              <a:rPr lang="en-US" sz="1600" dirty="0" smtClean="0">
                <a:latin typeface="Times New Roman" pitchFamily="18" charset="0"/>
                <a:cs typeface="Times New Roman" pitchFamily="18" charset="0"/>
              </a:rPr>
              <a:t> (throat) the will feel the tube in the throat and may gag and retch.</a:t>
            </a:r>
          </a:p>
          <a:p>
            <a:pPr lvl="0">
              <a:buNone/>
            </a:pPr>
            <a:r>
              <a:rPr lang="en-US" sz="1600" dirty="0" smtClean="0">
                <a:latin typeface="Times New Roman" pitchFamily="18" charset="0"/>
                <a:cs typeface="Times New Roman" pitchFamily="18" charset="0"/>
              </a:rPr>
              <a:t>13.  Ask the patient  to tilt the head forward and swallow (if the patient is conscious). Continue to advance the tube until it reaches the previously designated mark.</a:t>
            </a:r>
          </a:p>
          <a:p>
            <a:pPr lvl="0">
              <a:buNone/>
            </a:pPr>
            <a:r>
              <a:rPr lang="en-US" sz="1600" dirty="0" smtClean="0">
                <a:latin typeface="Times New Roman" pitchFamily="18" charset="0"/>
                <a:cs typeface="Times New Roman" pitchFamily="18" charset="0"/>
              </a:rPr>
              <a:t>14. Assertion correct placement of the tube: </a:t>
            </a:r>
          </a:p>
          <a:p>
            <a:pPr lvl="0">
              <a:buNone/>
            </a:pPr>
            <a:r>
              <a:rPr lang="en-US" sz="1600" dirty="0" smtClean="0">
                <a:latin typeface="Times New Roman" pitchFamily="18" charset="0"/>
                <a:cs typeface="Times New Roman" pitchFamily="18" charset="0"/>
              </a:rPr>
              <a:t>     </a:t>
            </a:r>
            <a:r>
              <a:rPr lang="en-US" sz="1600" i="1" u="sng" dirty="0" smtClean="0">
                <a:latin typeface="Times New Roman" pitchFamily="18" charset="0"/>
                <a:cs typeface="Times New Roman" pitchFamily="18" charset="0"/>
              </a:rPr>
              <a:t>1 method. Auscultation test:  </a:t>
            </a:r>
            <a:r>
              <a:rPr lang="en-US" sz="1600" i="1" dirty="0" smtClean="0">
                <a:latin typeface="Times New Roman" pitchFamily="18" charset="0"/>
                <a:cs typeface="Times New Roman" pitchFamily="18" charset="0"/>
              </a:rPr>
              <a:t>fill the Janet's syringe the air (10-20 ml), connect his to the distal end of the probe, place </a:t>
            </a:r>
            <a:r>
              <a:rPr lang="en-US" sz="1600" i="1" dirty="0" err="1" smtClean="0">
                <a:latin typeface="Times New Roman" pitchFamily="18" charset="0"/>
                <a:cs typeface="Times New Roman" pitchFamily="18" charset="0"/>
              </a:rPr>
              <a:t>phonendoscope</a:t>
            </a:r>
            <a:r>
              <a:rPr lang="en-US" sz="1600" i="1" dirty="0" smtClean="0">
                <a:latin typeface="Times New Roman" pitchFamily="18" charset="0"/>
                <a:cs typeface="Times New Roman" pitchFamily="18" charset="0"/>
              </a:rPr>
              <a:t> over the patient </a:t>
            </a:r>
            <a:r>
              <a:rPr lang="en-US" sz="1600" i="1" dirty="0" err="1" smtClean="0">
                <a:latin typeface="Times New Roman" pitchFamily="18" charset="0"/>
                <a:cs typeface="Times New Roman" pitchFamily="18" charset="0"/>
              </a:rPr>
              <a:t>epigastrium</a:t>
            </a:r>
            <a:r>
              <a:rPr lang="en-US" sz="1600" i="1" dirty="0" smtClean="0">
                <a:latin typeface="Times New Roman" pitchFamily="18" charset="0"/>
                <a:cs typeface="Times New Roman" pitchFamily="18" charset="0"/>
              </a:rPr>
              <a:t> and inject or air while listening for a whooshing sound. </a:t>
            </a:r>
          </a:p>
          <a:p>
            <a:pPr lvl="0">
              <a:buNone/>
            </a:pPr>
            <a:r>
              <a:rPr lang="en-US" sz="1600" dirty="0" smtClean="0">
                <a:latin typeface="Times New Roman" pitchFamily="18" charset="0"/>
                <a:cs typeface="Times New Roman" pitchFamily="18" charset="0"/>
              </a:rPr>
              <a:t>      </a:t>
            </a:r>
            <a:r>
              <a:rPr lang="en-US" sz="1600" i="1" u="sng" dirty="0" smtClean="0">
                <a:latin typeface="Times New Roman" pitchFamily="18" charset="0"/>
                <a:cs typeface="Times New Roman" pitchFamily="18" charset="0"/>
              </a:rPr>
              <a:t>2 method. pH-test</a:t>
            </a:r>
            <a:r>
              <a:rPr lang="en-US" sz="1600" i="1" dirty="0" smtClean="0">
                <a:latin typeface="Times New Roman" pitchFamily="18" charset="0"/>
                <a:cs typeface="Times New Roman" pitchFamily="18" charset="0"/>
              </a:rPr>
              <a:t>. Aspirate stomach contents, and check the pH, which should be acidic. Rationale: Testing pH is a reliable way to determine location of a feeding tube. Gastric contents are commonly pH 1 to 5, 6 or greater would indicate the contents are from lower in the intestinal tract or in the respiratory tract. </a:t>
            </a:r>
          </a:p>
          <a:p>
            <a:pPr lvl="0">
              <a:buNone/>
            </a:pPr>
            <a:r>
              <a:rPr lang="en-US" sz="1600" dirty="0" smtClean="0">
                <a:latin typeface="Times New Roman" pitchFamily="18" charset="0"/>
                <a:cs typeface="Times New Roman" pitchFamily="18" charset="0"/>
              </a:rPr>
              <a:t>15. Aspirate all stomach contents, pour it into a basin for washing water. </a:t>
            </a:r>
          </a:p>
          <a:p>
            <a:pPr lvl="0">
              <a:buNone/>
            </a:pPr>
            <a:r>
              <a:rPr lang="en-US" sz="1600" dirty="0" smtClean="0">
                <a:latin typeface="Times New Roman" pitchFamily="18" charset="0"/>
                <a:cs typeface="Times New Roman" pitchFamily="18" charset="0"/>
              </a:rPr>
              <a:t>16. The first washing water to pour in the container for testing. </a:t>
            </a:r>
          </a:p>
          <a:p>
            <a:pPr lvl="0">
              <a:buNone/>
            </a:pPr>
            <a:r>
              <a:rPr lang="en-US" sz="1600" dirty="0" smtClean="0">
                <a:latin typeface="Times New Roman" pitchFamily="18" charset="0"/>
                <a:cs typeface="Times New Roman" pitchFamily="18" charset="0"/>
              </a:rPr>
              <a:t>17. Fill the Janet's syringe by water and slowly introduce into the stomach, then to aspirate the liquid contents.</a:t>
            </a:r>
            <a:endParaRPr lang="ru-RU" sz="1600" dirty="0" smtClean="0">
              <a:latin typeface="Times New Roman" pitchFamily="18" charset="0"/>
              <a:cs typeface="Times New Roman" pitchFamily="18" charset="0"/>
            </a:endParaRPr>
          </a:p>
          <a:p>
            <a:pPr lvl="0">
              <a:buNone/>
            </a:pPr>
            <a:r>
              <a:rPr lang="en-US" sz="1600" dirty="0" smtClean="0">
                <a:latin typeface="Times New Roman" pitchFamily="18" charset="0"/>
                <a:cs typeface="Times New Roman" pitchFamily="18" charset="0"/>
              </a:rPr>
              <a:t>18. Pour the contents into a basin for washing water. Repeat the </a:t>
            </a:r>
            <a:r>
              <a:rPr lang="en-US" sz="1600" dirty="0" err="1" smtClean="0">
                <a:latin typeface="Times New Roman" pitchFamily="18" charset="0"/>
                <a:cs typeface="Times New Roman" pitchFamily="18" charset="0"/>
              </a:rPr>
              <a:t>lavage</a:t>
            </a:r>
            <a:r>
              <a:rPr lang="en-US" sz="1600" dirty="0" smtClean="0">
                <a:latin typeface="Times New Roman" pitchFamily="18" charset="0"/>
                <a:cs typeface="Times New Roman" pitchFamily="18" charset="0"/>
              </a:rPr>
              <a:t> to "clean water".  </a:t>
            </a:r>
            <a:endParaRPr lang="ru-RU" sz="1600" dirty="0" smtClean="0">
              <a:latin typeface="Times New Roman" pitchFamily="18" charset="0"/>
              <a:cs typeface="Times New Roman" pitchFamily="18" charset="0"/>
            </a:endParaRPr>
          </a:p>
          <a:p>
            <a:pPr lvl="0">
              <a:buNone/>
            </a:pPr>
            <a:r>
              <a:rPr lang="en-US" sz="1600" dirty="0" smtClean="0">
                <a:latin typeface="Times New Roman" pitchFamily="18" charset="0"/>
                <a:cs typeface="Times New Roman" pitchFamily="18" charset="0"/>
              </a:rPr>
              <a:t>19. Carefully remove the probe, using a napkin.</a:t>
            </a:r>
            <a:endParaRPr lang="ru-RU" sz="1600" dirty="0" smtClean="0">
              <a:latin typeface="Times New Roman" pitchFamily="18" charset="0"/>
              <a:cs typeface="Times New Roman" pitchFamily="18" charset="0"/>
            </a:endParaRPr>
          </a:p>
          <a:p>
            <a:pPr lvl="0">
              <a:buNone/>
            </a:pPr>
            <a:r>
              <a:rPr lang="en-US" sz="1600" dirty="0" smtClean="0">
                <a:latin typeface="Times New Roman" pitchFamily="18" charset="0"/>
                <a:cs typeface="Times New Roman" pitchFamily="18" charset="0"/>
              </a:rPr>
              <a:t>20. Conduct disinfection used material. Take the gloves off and  put  them in the container for disinfection. Wash hands hygienic way.</a:t>
            </a:r>
            <a:endParaRPr lang="ru-RU" sz="1600" dirty="0" smtClean="0">
              <a:latin typeface="Times New Roman" pitchFamily="18" charset="0"/>
              <a:cs typeface="Times New Roman" pitchFamily="18" charset="0"/>
            </a:endParaRPr>
          </a:p>
          <a:p>
            <a:pPr lvl="0">
              <a:buNone/>
            </a:pPr>
            <a:r>
              <a:rPr lang="en-US" sz="1600" dirty="0" smtClean="0">
                <a:latin typeface="Times New Roman" pitchFamily="18" charset="0"/>
                <a:cs typeface="Times New Roman" pitchFamily="18" charset="0"/>
              </a:rPr>
              <a:t>21. Make a record of results in a medical documentation.</a:t>
            </a:r>
            <a:endParaRPr lang="ru-RU" sz="1600" dirty="0" smtClean="0">
              <a:latin typeface="Times New Roman" pitchFamily="18" charset="0"/>
              <a:cs typeface="Times New Roman" pitchFamily="18" charset="0"/>
            </a:endParaRP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785794"/>
          </a:xfrm>
        </p:spPr>
        <p:txBody>
          <a:bodyPr/>
          <a:lstStyle/>
          <a:p>
            <a:r>
              <a:rPr lang="en-US" sz="2000" dirty="0" smtClean="0">
                <a:latin typeface="Times New Roman" pitchFamily="18" charset="0"/>
                <a:cs typeface="Times New Roman" pitchFamily="18" charset="0"/>
              </a:rPr>
              <a:t>SKILL</a:t>
            </a:r>
            <a:r>
              <a:rPr lang="ru-RU" sz="2000" dirty="0" smtClean="0">
                <a:latin typeface="Times New Roman" pitchFamily="18" charset="0"/>
                <a:cs typeface="Times New Roman" pitchFamily="18" charset="0"/>
              </a:rPr>
              <a:t> 3</a:t>
            </a:r>
            <a:r>
              <a:rPr lang="en-US" sz="2000"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 INSERTING OF NASOGASTRIC PROBE </a:t>
            </a:r>
            <a:endParaRPr lang="ru-RU" sz="2000" dirty="0"/>
          </a:p>
        </p:txBody>
      </p:sp>
      <p:sp>
        <p:nvSpPr>
          <p:cNvPr id="3" name="Содержимое 2"/>
          <p:cNvSpPr>
            <a:spLocks noGrp="1"/>
          </p:cNvSpPr>
          <p:nvPr>
            <p:ph idx="1"/>
          </p:nvPr>
        </p:nvSpPr>
        <p:spPr>
          <a:xfrm>
            <a:off x="0" y="714356"/>
            <a:ext cx="9144000" cy="6143644"/>
          </a:xfrm>
        </p:spPr>
        <p:txBody>
          <a:bodyPr/>
          <a:lstStyle/>
          <a:p>
            <a:pPr>
              <a:buNone/>
            </a:pPr>
            <a:r>
              <a:rPr lang="en-US" sz="1600" b="1" dirty="0" smtClean="0">
                <a:latin typeface="Times New Roman" pitchFamily="18" charset="0"/>
                <a:cs typeface="Times New Roman" pitchFamily="18" charset="0"/>
              </a:rPr>
              <a:t>Purpose: </a:t>
            </a:r>
            <a:r>
              <a:rPr lang="en-US" sz="1600" dirty="0" smtClean="0">
                <a:latin typeface="Times New Roman" pitchFamily="18" charset="0"/>
                <a:cs typeface="Times New Roman" pitchFamily="18" charset="0"/>
              </a:rPr>
              <a:t>providing artificial </a:t>
            </a:r>
            <a:r>
              <a:rPr lang="en-US" sz="1600" dirty="0" err="1" smtClean="0">
                <a:latin typeface="Times New Roman" pitchFamily="18" charset="0"/>
                <a:cs typeface="Times New Roman" pitchFamily="18" charset="0"/>
              </a:rPr>
              <a:t>enteral</a:t>
            </a:r>
            <a:r>
              <a:rPr lang="en-US" sz="1600" dirty="0" smtClean="0">
                <a:latin typeface="Times New Roman" pitchFamily="18" charset="0"/>
                <a:cs typeface="Times New Roman" pitchFamily="18" charset="0"/>
              </a:rPr>
              <a:t> nutrition (</a:t>
            </a:r>
            <a:r>
              <a:rPr lang="en-US" sz="1600" dirty="0" err="1" smtClean="0">
                <a:latin typeface="Times New Roman" pitchFamily="18" charset="0"/>
                <a:cs typeface="Times New Roman" pitchFamily="18" charset="0"/>
              </a:rPr>
              <a:t>gavage</a:t>
            </a:r>
            <a:r>
              <a:rPr lang="en-US" sz="1600" dirty="0" smtClean="0">
                <a:latin typeface="Times New Roman" pitchFamily="18" charset="0"/>
                <a:cs typeface="Times New Roman" pitchFamily="18" charset="0"/>
              </a:rPr>
              <a:t> feeding)</a:t>
            </a:r>
            <a:br>
              <a:rPr lang="en-US" sz="1600" dirty="0" smtClean="0">
                <a:latin typeface="Times New Roman" pitchFamily="18" charset="0"/>
                <a:cs typeface="Times New Roman" pitchFamily="18" charset="0"/>
              </a:rPr>
            </a:br>
            <a:endParaRPr lang="ru-RU" sz="1600" dirty="0" smtClean="0">
              <a:latin typeface="Times New Roman" pitchFamily="18" charset="0"/>
              <a:cs typeface="Times New Roman" pitchFamily="18" charset="0"/>
            </a:endParaRPr>
          </a:p>
          <a:p>
            <a:pPr>
              <a:buNone/>
            </a:pPr>
            <a:r>
              <a:rPr lang="en-US" sz="1600" b="1" dirty="0" smtClean="0">
                <a:latin typeface="Times New Roman" pitchFamily="18" charset="0"/>
                <a:cs typeface="Times New Roman" pitchFamily="18" charset="0"/>
              </a:rPr>
              <a:t>Equipment. </a:t>
            </a:r>
            <a:r>
              <a:rPr lang="en-US" sz="1600" dirty="0" smtClean="0">
                <a:latin typeface="Times New Roman" pitchFamily="18" charset="0"/>
                <a:cs typeface="Times New Roman" pitchFamily="18" charset="0"/>
              </a:rPr>
              <a:t>Sterile: disposable </a:t>
            </a:r>
            <a:r>
              <a:rPr lang="en-US" sz="1600" dirty="0" err="1" smtClean="0">
                <a:latin typeface="Times New Roman" pitchFamily="18" charset="0"/>
                <a:cs typeface="Times New Roman" pitchFamily="18" charset="0"/>
              </a:rPr>
              <a:t>nasogastric</a:t>
            </a:r>
            <a:r>
              <a:rPr lang="en-US" sz="1600" dirty="0" smtClean="0">
                <a:latin typeface="Times New Roman" pitchFamily="18" charset="0"/>
                <a:cs typeface="Times New Roman" pitchFamily="18" charset="0"/>
              </a:rPr>
              <a:t> probe, Janet's syringe, </a:t>
            </a:r>
            <a:r>
              <a:rPr lang="en-US" sz="1600" dirty="0" err="1" smtClean="0">
                <a:latin typeface="Times New Roman" pitchFamily="18" charset="0"/>
                <a:cs typeface="Times New Roman" pitchFamily="18" charset="0"/>
              </a:rPr>
              <a:t>vaseline</a:t>
            </a:r>
            <a:r>
              <a:rPr lang="en-US" sz="1600" dirty="0" smtClean="0">
                <a:latin typeface="Times New Roman" pitchFamily="18" charset="0"/>
                <a:cs typeface="Times New Roman" pitchFamily="18" charset="0"/>
              </a:rPr>
              <a:t> oil, tray.</a:t>
            </a:r>
            <a:endParaRPr lang="ru-RU" sz="1600" dirty="0" smtClean="0">
              <a:latin typeface="Times New Roman" pitchFamily="18" charset="0"/>
              <a:cs typeface="Times New Roman" pitchFamily="18" charset="0"/>
            </a:endParaRPr>
          </a:p>
          <a:p>
            <a:pPr>
              <a:buNone/>
            </a:pP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Unsterile: gloves, towel, </a:t>
            </a:r>
            <a:r>
              <a:rPr lang="en-US" sz="1600" dirty="0" smtClean="0"/>
              <a:t>pH test strip or </a:t>
            </a:r>
            <a:r>
              <a:rPr lang="en-US" sz="1600" dirty="0" err="1" smtClean="0">
                <a:latin typeface="Times New Roman" pitchFamily="18" charset="0"/>
                <a:cs typeface="Times New Roman" pitchFamily="18" charset="0"/>
              </a:rPr>
              <a:t>phonendoscope</a:t>
            </a:r>
            <a:r>
              <a:rPr lang="en-US" sz="1600" dirty="0" smtClean="0">
                <a:latin typeface="Times New Roman" pitchFamily="18" charset="0"/>
                <a:cs typeface="Times New Roman" pitchFamily="18" charset="0"/>
              </a:rPr>
              <a:t>, adhesive plaster</a:t>
            </a:r>
            <a:r>
              <a:rPr lang="de-DE" sz="1600" dirty="0" smtClean="0">
                <a:latin typeface="Times New Roman" pitchFamily="18" charset="0"/>
                <a:cs typeface="Times New Roman" pitchFamily="18" charset="0"/>
              </a:rPr>
              <a:t>, (</a:t>
            </a:r>
            <a:r>
              <a:rPr lang="en-US" sz="1600" dirty="0" smtClean="0"/>
              <a:t>taping)</a:t>
            </a:r>
            <a:r>
              <a:rPr lang="de-DE" sz="1600" dirty="0" smtClean="0">
                <a:latin typeface="Times New Roman" pitchFamily="18" charset="0"/>
                <a:cs typeface="Times New Roman" pitchFamily="18" charset="0"/>
              </a:rPr>
              <a:t> a </a:t>
            </a:r>
            <a:r>
              <a:rPr lang="de-DE" sz="1600" dirty="0" err="1" smtClean="0">
                <a:latin typeface="Times New Roman" pitchFamily="18" charset="0"/>
                <a:cs typeface="Times New Roman" pitchFamily="18" charset="0"/>
              </a:rPr>
              <a:t>container</a:t>
            </a:r>
            <a:r>
              <a:rPr lang="de-DE" sz="1600" dirty="0" smtClean="0">
                <a:latin typeface="Times New Roman" pitchFamily="18" charset="0"/>
                <a:cs typeface="Times New Roman" pitchFamily="18" charset="0"/>
              </a:rPr>
              <a:t> </a:t>
            </a:r>
            <a:r>
              <a:rPr lang="de-DE" sz="1600" dirty="0" err="1" smtClean="0">
                <a:latin typeface="Times New Roman" pitchFamily="18" charset="0"/>
                <a:cs typeface="Times New Roman" pitchFamily="18" charset="0"/>
              </a:rPr>
              <a:t>for</a:t>
            </a:r>
            <a:r>
              <a:rPr lang="de-DE" sz="1600" dirty="0" smtClean="0">
                <a:latin typeface="Times New Roman" pitchFamily="18" charset="0"/>
                <a:cs typeface="Times New Roman" pitchFamily="18" charset="0"/>
              </a:rPr>
              <a:t> </a:t>
            </a:r>
            <a:r>
              <a:rPr lang="de-DE" sz="1600" dirty="0" err="1" smtClean="0">
                <a:latin typeface="Times New Roman" pitchFamily="18" charset="0"/>
                <a:cs typeface="Times New Roman" pitchFamily="18" charset="0"/>
              </a:rPr>
              <a:t>disinfection</a:t>
            </a:r>
            <a:r>
              <a:rPr lang="de-DE" sz="1600" dirty="0" smtClean="0">
                <a:latin typeface="Times New Roman" pitchFamily="18" charset="0"/>
                <a:cs typeface="Times New Roman" pitchFamily="18" charset="0"/>
              </a:rPr>
              <a:t> (</a:t>
            </a:r>
            <a:r>
              <a:rPr lang="de-DE" sz="1600" dirty="0" err="1" smtClean="0">
                <a:latin typeface="Times New Roman" pitchFamily="18" charset="0"/>
                <a:cs typeface="Times New Roman" pitchFamily="18" charset="0"/>
              </a:rPr>
              <a:t>tray</a:t>
            </a:r>
            <a:r>
              <a:rPr lang="de-DE" sz="1600" dirty="0" smtClean="0">
                <a:latin typeface="Times New Roman" pitchFamily="18" charset="0"/>
                <a:cs typeface="Times New Roman" pitchFamily="18" charset="0"/>
              </a:rPr>
              <a:t>).</a:t>
            </a:r>
            <a:endParaRPr lang="ru-RU" sz="1600" b="1" dirty="0" smtClean="0">
              <a:latin typeface="Times New Roman" pitchFamily="18" charset="0"/>
              <a:cs typeface="Times New Roman" pitchFamily="18" charset="0"/>
            </a:endParaRPr>
          </a:p>
          <a:p>
            <a:endParaRPr lang="ru-RU" sz="1600" dirty="0" smtClean="0">
              <a:latin typeface="Times New Roman" pitchFamily="18" charset="0"/>
              <a:cs typeface="Times New Roman" pitchFamily="18" charset="0"/>
            </a:endParaRPr>
          </a:p>
          <a:p>
            <a:pPr>
              <a:spcBef>
                <a:spcPts val="0"/>
              </a:spcBef>
              <a:buNone/>
            </a:pPr>
            <a:r>
              <a:rPr lang="en-US" sz="1600" b="1" dirty="0" smtClean="0">
                <a:latin typeface="Times New Roman" pitchFamily="18" charset="0"/>
                <a:cs typeface="Times New Roman" pitchFamily="18" charset="0"/>
              </a:rPr>
              <a:t>The algorithm of actions:</a:t>
            </a:r>
            <a:endParaRPr lang="ru-RU" sz="1600" dirty="0" smtClean="0">
              <a:latin typeface="Times New Roman" pitchFamily="18" charset="0"/>
              <a:cs typeface="Times New Roman" pitchFamily="18" charset="0"/>
            </a:endParaRPr>
          </a:p>
          <a:p>
            <a:pPr lvl="0">
              <a:spcBef>
                <a:spcPts val="0"/>
              </a:spcBef>
              <a:buFont typeface="+mj-lt"/>
              <a:buAutoNum type="arabicPeriod"/>
            </a:pPr>
            <a:r>
              <a:rPr lang="en-US" sz="1600" dirty="0" smtClean="0">
                <a:latin typeface="Times New Roman" pitchFamily="18" charset="0"/>
                <a:cs typeface="Times New Roman" pitchFamily="18" charset="0"/>
              </a:rPr>
              <a:t>Explain to the patient the purpose and procedure course. Obtain patient’s consent. </a:t>
            </a:r>
            <a:endParaRPr lang="ru-RU" sz="1600" dirty="0" smtClean="0">
              <a:latin typeface="Times New Roman" pitchFamily="18" charset="0"/>
              <a:cs typeface="Times New Roman" pitchFamily="18" charset="0"/>
            </a:endParaRPr>
          </a:p>
          <a:p>
            <a:pPr lvl="0">
              <a:spcBef>
                <a:spcPts val="0"/>
              </a:spcBef>
              <a:buFont typeface="+mj-lt"/>
              <a:buAutoNum type="arabicPeriod"/>
            </a:pPr>
            <a:r>
              <a:rPr lang="en-US" sz="1600" dirty="0" smtClean="0">
                <a:latin typeface="Times New Roman" pitchFamily="18" charset="0"/>
                <a:cs typeface="Times New Roman" pitchFamily="18" charset="0"/>
              </a:rPr>
              <a:t>Seat the patient, If the patient is unconscious – put on his side, turn the head to one side.  </a:t>
            </a:r>
            <a:endParaRPr lang="ru-RU" sz="1600" dirty="0" smtClean="0">
              <a:latin typeface="Times New Roman" pitchFamily="18" charset="0"/>
              <a:cs typeface="Times New Roman" pitchFamily="18" charset="0"/>
            </a:endParaRPr>
          </a:p>
          <a:p>
            <a:pPr lvl="0">
              <a:spcBef>
                <a:spcPts val="0"/>
              </a:spcBef>
              <a:buFont typeface="+mj-lt"/>
              <a:buAutoNum type="arabicPeriod"/>
            </a:pPr>
            <a:r>
              <a:rPr lang="en-US" sz="1600" dirty="0" smtClean="0">
                <a:latin typeface="Times New Roman" pitchFamily="18" charset="0"/>
                <a:cs typeface="Times New Roman" pitchFamily="18" charset="0"/>
              </a:rPr>
              <a:t>Conduct hygienic washing hand  and processing hand. Put the gloves on.</a:t>
            </a:r>
            <a:endParaRPr lang="ru-RU" sz="1600" dirty="0" smtClean="0">
              <a:latin typeface="Times New Roman" pitchFamily="18" charset="0"/>
              <a:cs typeface="Times New Roman" pitchFamily="18" charset="0"/>
            </a:endParaRPr>
          </a:p>
          <a:p>
            <a:pPr lvl="0">
              <a:spcBef>
                <a:spcPts val="0"/>
              </a:spcBef>
              <a:buFont typeface="+mj-lt"/>
              <a:buAutoNum type="arabicPeriod"/>
            </a:pPr>
            <a:r>
              <a:rPr lang="en-US" sz="1600" dirty="0" smtClean="0">
                <a:latin typeface="Times New Roman" pitchFamily="18" charset="0"/>
                <a:cs typeface="Times New Roman" pitchFamily="18" charset="0"/>
              </a:rPr>
              <a:t>Prepare</a:t>
            </a:r>
            <a:r>
              <a:rPr lang="ru-RU"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the equipment.</a:t>
            </a:r>
            <a:endParaRPr lang="ru-RU" sz="1600" dirty="0" smtClean="0">
              <a:latin typeface="Times New Roman" pitchFamily="18" charset="0"/>
              <a:cs typeface="Times New Roman" pitchFamily="18" charset="0"/>
            </a:endParaRPr>
          </a:p>
          <a:p>
            <a:pPr lvl="0">
              <a:spcBef>
                <a:spcPts val="0"/>
              </a:spcBef>
              <a:buFont typeface="+mj-lt"/>
              <a:buAutoNum type="arabicPeriod"/>
            </a:pPr>
            <a:r>
              <a:rPr lang="en-US" sz="1600" dirty="0" smtClean="0">
                <a:latin typeface="Times New Roman" pitchFamily="18" charset="0"/>
                <a:cs typeface="Times New Roman" pitchFamily="18" charset="0"/>
              </a:rPr>
              <a:t>Put on an apron on yourself and on the patient.</a:t>
            </a:r>
            <a:endParaRPr lang="ru-RU" sz="1600" dirty="0" smtClean="0">
              <a:latin typeface="Times New Roman" pitchFamily="18" charset="0"/>
              <a:cs typeface="Times New Roman" pitchFamily="18" charset="0"/>
            </a:endParaRPr>
          </a:p>
          <a:p>
            <a:pPr lvl="0">
              <a:spcBef>
                <a:spcPts val="0"/>
              </a:spcBef>
              <a:buFont typeface="+mj-lt"/>
              <a:buAutoNum type="arabicPeriod"/>
            </a:pPr>
            <a:r>
              <a:rPr lang="en-US" sz="1600" dirty="0" smtClean="0">
                <a:latin typeface="Times New Roman" pitchFamily="18" charset="0"/>
                <a:cs typeface="Times New Roman" pitchFamily="18" charset="0"/>
              </a:rPr>
              <a:t>Remove dentures, if any.</a:t>
            </a:r>
            <a:endParaRPr lang="ru-RU" sz="1600" dirty="0" smtClean="0">
              <a:latin typeface="Times New Roman" pitchFamily="18" charset="0"/>
              <a:cs typeface="Times New Roman" pitchFamily="18" charset="0"/>
            </a:endParaRPr>
          </a:p>
          <a:p>
            <a:pPr lvl="0">
              <a:spcBef>
                <a:spcPts val="0"/>
              </a:spcBef>
              <a:buFont typeface="+mj-lt"/>
              <a:buAutoNum type="arabicPeriod"/>
            </a:pPr>
            <a:r>
              <a:rPr lang="en-US" sz="1600" dirty="0" smtClean="0">
                <a:latin typeface="Times New Roman" pitchFamily="18" charset="0"/>
                <a:cs typeface="Times New Roman" pitchFamily="18" charset="0"/>
              </a:rPr>
              <a:t>Put the basin to the feet of the patient (or to the head end of the couch, if the patient is lying). </a:t>
            </a:r>
            <a:endParaRPr lang="ru-RU" sz="1600" dirty="0" smtClean="0">
              <a:latin typeface="Times New Roman" pitchFamily="18" charset="0"/>
              <a:cs typeface="Times New Roman" pitchFamily="18" charset="0"/>
            </a:endParaRPr>
          </a:p>
          <a:p>
            <a:pPr lvl="0">
              <a:spcBef>
                <a:spcPts val="0"/>
              </a:spcBef>
              <a:buFont typeface="+mj-lt"/>
              <a:buAutoNum type="arabicPeriod"/>
            </a:pPr>
            <a:r>
              <a:rPr lang="en-US" sz="1600" dirty="0" smtClean="0">
                <a:latin typeface="Times New Roman" pitchFamily="18" charset="0"/>
                <a:cs typeface="Times New Roman" pitchFamily="18" charset="0"/>
              </a:rPr>
              <a:t>Determine the depth to which must be entered the probe. Method of measurement: from nose </a:t>
            </a:r>
            <a:r>
              <a:rPr lang="ru-RU"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to the ear </a:t>
            </a:r>
            <a:r>
              <a:rPr lang="ru-RU"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to </a:t>
            </a:r>
            <a:r>
              <a:rPr lang="en-US" sz="1600" dirty="0" err="1" smtClean="0">
                <a:latin typeface="Times New Roman" pitchFamily="18" charset="0"/>
                <a:cs typeface="Times New Roman" pitchFamily="18" charset="0"/>
              </a:rPr>
              <a:t>xiphoid</a:t>
            </a:r>
            <a:r>
              <a:rPr lang="ru-RU"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of the patient. Make the distance of the tube.</a:t>
            </a:r>
            <a:endParaRPr lang="ru-RU" sz="1600" dirty="0" smtClean="0">
              <a:latin typeface="Times New Roman" pitchFamily="18" charset="0"/>
              <a:cs typeface="Times New Roman" pitchFamily="18" charset="0"/>
            </a:endParaRPr>
          </a:p>
          <a:p>
            <a:pPr lvl="0">
              <a:spcBef>
                <a:spcPts val="0"/>
              </a:spcBef>
              <a:buFont typeface="+mj-lt"/>
              <a:buAutoNum type="arabicPeriod"/>
            </a:pPr>
            <a:r>
              <a:rPr lang="en-US" sz="1600" dirty="0" smtClean="0">
                <a:latin typeface="Times New Roman" pitchFamily="18" charset="0"/>
                <a:cs typeface="Times New Roman" pitchFamily="18" charset="0"/>
              </a:rPr>
              <a:t>Take the probe in the right hand at the distance of 10-15cm from the gastric end, and your left hand to support the free end. </a:t>
            </a:r>
            <a:endParaRPr lang="ru-RU" sz="1600" dirty="0" smtClean="0">
              <a:latin typeface="Times New Roman" pitchFamily="18" charset="0"/>
              <a:cs typeface="Times New Roman" pitchFamily="18" charset="0"/>
            </a:endParaRPr>
          </a:p>
          <a:p>
            <a:pPr lvl="0">
              <a:spcBef>
                <a:spcPts val="0"/>
              </a:spcBef>
              <a:buFont typeface="+mj-lt"/>
              <a:buAutoNum type="arabicPeriod"/>
            </a:pPr>
            <a:r>
              <a:rPr lang="en-US" sz="1600" dirty="0" smtClean="0">
                <a:latin typeface="Times New Roman" pitchFamily="18" charset="0"/>
                <a:cs typeface="Times New Roman" pitchFamily="18" charset="0"/>
              </a:rPr>
              <a:t>Lubricate the gastric end of the probe with lubricant (sterile </a:t>
            </a:r>
            <a:r>
              <a:rPr lang="en-US" sz="1600" dirty="0" err="1" smtClean="0">
                <a:latin typeface="Times New Roman" pitchFamily="18" charset="0"/>
                <a:cs typeface="Times New Roman" pitchFamily="18" charset="0"/>
              </a:rPr>
              <a:t>vaseline</a:t>
            </a:r>
            <a:r>
              <a:rPr lang="en-US" sz="1600" dirty="0" smtClean="0">
                <a:latin typeface="Times New Roman" pitchFamily="18" charset="0"/>
                <a:cs typeface="Times New Roman" pitchFamily="18" charset="0"/>
              </a:rPr>
              <a:t> oil). </a:t>
            </a:r>
          </a:p>
          <a:p>
            <a:pPr lvl="0">
              <a:spcBef>
                <a:spcPts val="0"/>
              </a:spcBef>
              <a:buFont typeface="+mj-lt"/>
              <a:buAutoNum type="arabicPeriod"/>
            </a:pPr>
            <a:r>
              <a:rPr lang="en-US" sz="1600" dirty="0" smtClean="0">
                <a:latin typeface="Times New Roman" pitchFamily="18" charset="0"/>
                <a:cs typeface="Times New Roman" pitchFamily="18" charset="0"/>
              </a:rPr>
              <a:t>Insert the tube into the selected nostril. Ask the patient to hyperextend the neck, and gently advance the tube toward the </a:t>
            </a:r>
            <a:r>
              <a:rPr lang="en-US" sz="1600" dirty="0" err="1" smtClean="0">
                <a:latin typeface="Times New Roman" pitchFamily="18" charset="0"/>
                <a:cs typeface="Times New Roman" pitchFamily="18" charset="0"/>
              </a:rPr>
              <a:t>nasopharynx</a:t>
            </a:r>
            <a:r>
              <a:rPr lang="en-US" sz="1600" dirty="0" smtClean="0">
                <a:latin typeface="Times New Roman" pitchFamily="18" charset="0"/>
                <a:cs typeface="Times New Roman" pitchFamily="18" charset="0"/>
              </a:rPr>
              <a:t>.</a:t>
            </a:r>
          </a:p>
          <a:p>
            <a:pPr lvl="0"/>
            <a:endParaRPr lang="en-US" sz="1400" dirty="0" smtClean="0">
              <a:latin typeface="Times New Roman" pitchFamily="18" charset="0"/>
              <a:cs typeface="Times New Roman" pitchFamily="18" charset="0"/>
            </a:endParaRPr>
          </a:p>
          <a:p>
            <a:pPr lvl="0"/>
            <a:endParaRPr lang="ru-RU" sz="1400" dirty="0" smtClean="0">
              <a:latin typeface="Times New Roman" pitchFamily="18" charset="0"/>
              <a:cs typeface="Times New Roman" pitchFamily="18" charset="0"/>
            </a:endParaRPr>
          </a:p>
          <a:p>
            <a:pPr lvl="0"/>
            <a:endParaRPr lang="ru-RU" sz="1400" dirty="0" smtClean="0">
              <a:latin typeface="Times New Roman" pitchFamily="18" charset="0"/>
              <a:cs typeface="Times New Roman" pitchFamily="18" charset="0"/>
            </a:endParaRP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715436" cy="5911873"/>
          </a:xfrm>
        </p:spPr>
        <p:txBody>
          <a:bodyPr/>
          <a:lstStyle/>
          <a:p>
            <a:pPr>
              <a:buNone/>
            </a:pPr>
            <a:r>
              <a:rPr lang="en-US" sz="1600" dirty="0" smtClean="0">
                <a:latin typeface="Times New Roman" pitchFamily="18" charset="0"/>
                <a:cs typeface="Times New Roman" pitchFamily="18" charset="0"/>
              </a:rPr>
              <a:t>12. Insert the tube </a:t>
            </a:r>
            <a:r>
              <a:rPr lang="ru-RU" sz="1600" dirty="0" smtClean="0">
                <a:latin typeface="Times New Roman" pitchFamily="18" charset="0"/>
                <a:cs typeface="Times New Roman" pitchFamily="18" charset="0"/>
              </a:rPr>
              <a:t>15-18 с</a:t>
            </a:r>
            <a:r>
              <a:rPr lang="en-US" sz="1600" dirty="0" smtClean="0">
                <a:latin typeface="Times New Roman" pitchFamily="18" charset="0"/>
                <a:cs typeface="Times New Roman" pitchFamily="18" charset="0"/>
              </a:rPr>
              <a:t>m. Once the tube reaches the </a:t>
            </a:r>
            <a:r>
              <a:rPr lang="en-US" sz="1600" dirty="0" err="1" smtClean="0">
                <a:latin typeface="Times New Roman" pitchFamily="18" charset="0"/>
                <a:cs typeface="Times New Roman" pitchFamily="18" charset="0"/>
              </a:rPr>
              <a:t>oropharynx</a:t>
            </a:r>
            <a:r>
              <a:rPr lang="en-US" sz="1600" dirty="0" smtClean="0">
                <a:latin typeface="Times New Roman" pitchFamily="18" charset="0"/>
                <a:cs typeface="Times New Roman" pitchFamily="18" charset="0"/>
              </a:rPr>
              <a:t> (throat) the will feel the tube in the throat and may gag and retch.</a:t>
            </a:r>
          </a:p>
          <a:p>
            <a:pPr lvl="0">
              <a:buNone/>
            </a:pPr>
            <a:r>
              <a:rPr lang="en-US" sz="1600" dirty="0" smtClean="0">
                <a:latin typeface="Times New Roman" pitchFamily="18" charset="0"/>
                <a:cs typeface="Times New Roman" pitchFamily="18" charset="0"/>
              </a:rPr>
              <a:t>13.  Ask the patient  to tilt the head forward and swallow (if the patient is conscious). Continue to advance the tube until it reaches the previously designated mark.</a:t>
            </a:r>
          </a:p>
          <a:p>
            <a:pPr lvl="0">
              <a:buNone/>
            </a:pPr>
            <a:r>
              <a:rPr lang="en-US" sz="1600" dirty="0" smtClean="0">
                <a:latin typeface="Times New Roman" pitchFamily="18" charset="0"/>
                <a:cs typeface="Times New Roman" pitchFamily="18" charset="0"/>
              </a:rPr>
              <a:t>14. Assertion correct placement of the tube: </a:t>
            </a:r>
          </a:p>
          <a:p>
            <a:pPr lvl="0">
              <a:buNone/>
            </a:pPr>
            <a:r>
              <a:rPr lang="en-US" sz="1600" dirty="0" smtClean="0">
                <a:latin typeface="Times New Roman" pitchFamily="18" charset="0"/>
                <a:cs typeface="Times New Roman" pitchFamily="18" charset="0"/>
              </a:rPr>
              <a:t>     </a:t>
            </a:r>
            <a:r>
              <a:rPr lang="en-US" sz="1600" i="1" u="sng" dirty="0" smtClean="0">
                <a:latin typeface="Times New Roman" pitchFamily="18" charset="0"/>
                <a:cs typeface="Times New Roman" pitchFamily="18" charset="0"/>
              </a:rPr>
              <a:t>1 method. Auscultation test:  </a:t>
            </a:r>
            <a:r>
              <a:rPr lang="en-US" sz="1600" i="1" dirty="0" smtClean="0">
                <a:latin typeface="Times New Roman" pitchFamily="18" charset="0"/>
                <a:cs typeface="Times New Roman" pitchFamily="18" charset="0"/>
              </a:rPr>
              <a:t>fill the Janet's syringe the air (10-20 ml), connect his to the distal end of the probe, place </a:t>
            </a:r>
            <a:r>
              <a:rPr lang="en-US" sz="1600" i="1" dirty="0" err="1" smtClean="0">
                <a:latin typeface="Times New Roman" pitchFamily="18" charset="0"/>
                <a:cs typeface="Times New Roman" pitchFamily="18" charset="0"/>
              </a:rPr>
              <a:t>phonendoscope</a:t>
            </a:r>
            <a:r>
              <a:rPr lang="en-US" sz="1600" i="1" dirty="0" smtClean="0">
                <a:latin typeface="Times New Roman" pitchFamily="18" charset="0"/>
                <a:cs typeface="Times New Roman" pitchFamily="18" charset="0"/>
              </a:rPr>
              <a:t> over the patient </a:t>
            </a:r>
            <a:r>
              <a:rPr lang="en-US" sz="1600" i="1" dirty="0" err="1" smtClean="0">
                <a:latin typeface="Times New Roman" pitchFamily="18" charset="0"/>
                <a:cs typeface="Times New Roman" pitchFamily="18" charset="0"/>
              </a:rPr>
              <a:t>epigastrium</a:t>
            </a:r>
            <a:r>
              <a:rPr lang="en-US" sz="1600" i="1" dirty="0" smtClean="0">
                <a:latin typeface="Times New Roman" pitchFamily="18" charset="0"/>
                <a:cs typeface="Times New Roman" pitchFamily="18" charset="0"/>
              </a:rPr>
              <a:t> and inject or air while listening for a whooshing sound. </a:t>
            </a:r>
          </a:p>
          <a:p>
            <a:pPr lvl="0">
              <a:buNone/>
            </a:pPr>
            <a:r>
              <a:rPr lang="en-US" sz="1600" dirty="0" smtClean="0">
                <a:latin typeface="Times New Roman" pitchFamily="18" charset="0"/>
                <a:cs typeface="Times New Roman" pitchFamily="18" charset="0"/>
              </a:rPr>
              <a:t>      </a:t>
            </a:r>
            <a:r>
              <a:rPr lang="en-US" sz="1600" i="1" u="sng" dirty="0" smtClean="0">
                <a:latin typeface="Times New Roman" pitchFamily="18" charset="0"/>
                <a:cs typeface="Times New Roman" pitchFamily="18" charset="0"/>
              </a:rPr>
              <a:t>2 method. pH-test</a:t>
            </a:r>
            <a:r>
              <a:rPr lang="en-US" sz="1600" i="1" dirty="0" smtClean="0">
                <a:latin typeface="Times New Roman" pitchFamily="18" charset="0"/>
                <a:cs typeface="Times New Roman" pitchFamily="18" charset="0"/>
              </a:rPr>
              <a:t>. Aspirate stomach contents, and check the pH, which should be acidic. Rationale: Testing pH is a reliable way to determine location of a feeding tube. Gastric contents are commonly pH 1 to 5, 6 or greater would indicate the contents are from lower in the intestinal tract or in the respiratory tract. </a:t>
            </a:r>
          </a:p>
          <a:p>
            <a:pPr lvl="0">
              <a:buNone/>
            </a:pPr>
            <a:r>
              <a:rPr lang="en-US" sz="1600" dirty="0" smtClean="0">
                <a:latin typeface="Times New Roman" pitchFamily="18" charset="0"/>
                <a:cs typeface="Times New Roman" pitchFamily="18" charset="0"/>
              </a:rPr>
              <a:t>15. Secure the tube by taping it to the nose.</a:t>
            </a:r>
            <a:endParaRPr lang="ru-RU" sz="1600" dirty="0" smtClean="0">
              <a:latin typeface="Times New Roman" pitchFamily="18" charset="0"/>
              <a:cs typeface="Times New Roman" pitchFamily="18" charset="0"/>
            </a:endParaRPr>
          </a:p>
          <a:p>
            <a:pPr lvl="0">
              <a:buNone/>
            </a:pPr>
            <a:r>
              <a:rPr lang="ru-RU" sz="1600" dirty="0" smtClean="0">
                <a:latin typeface="Times New Roman" pitchFamily="18" charset="0"/>
                <a:cs typeface="Times New Roman" pitchFamily="18" charset="0"/>
              </a:rPr>
              <a:t>16. </a:t>
            </a:r>
            <a:r>
              <a:rPr lang="en-US" sz="1600" dirty="0" smtClean="0">
                <a:latin typeface="Times New Roman" pitchFamily="18" charset="0"/>
                <a:cs typeface="Times New Roman" pitchFamily="18" charset="0"/>
              </a:rPr>
              <a:t>Secure</a:t>
            </a:r>
            <a:r>
              <a:rPr lang="ru-RU"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the tube to the gown by adhesive plaster. </a:t>
            </a:r>
            <a:endParaRPr lang="ru-RU" sz="1600" dirty="0" smtClean="0">
              <a:latin typeface="Times New Roman" pitchFamily="18" charset="0"/>
              <a:cs typeface="Times New Roman" pitchFamily="18" charset="0"/>
            </a:endParaRPr>
          </a:p>
          <a:p>
            <a:pPr lvl="0">
              <a:buNone/>
            </a:pPr>
            <a:r>
              <a:rPr lang="ru-RU" sz="1600" dirty="0" smtClean="0">
                <a:latin typeface="Times New Roman" pitchFamily="18" charset="0"/>
                <a:cs typeface="Times New Roman" pitchFamily="18" charset="0"/>
              </a:rPr>
              <a:t>17. </a:t>
            </a:r>
            <a:r>
              <a:rPr lang="en-US" sz="1600" dirty="0" smtClean="0">
                <a:latin typeface="Times New Roman" pitchFamily="18" charset="0"/>
                <a:cs typeface="Times New Roman" pitchFamily="18" charset="0"/>
              </a:rPr>
              <a:t>Take the gloves off and  put  them in the container for disinfection. Wash hands hygienic way.</a:t>
            </a:r>
            <a:endParaRPr lang="ru-RU" sz="1600" dirty="0" smtClean="0">
              <a:latin typeface="Times New Roman" pitchFamily="18" charset="0"/>
              <a:cs typeface="Times New Roman" pitchFamily="18" charset="0"/>
            </a:endParaRPr>
          </a:p>
          <a:p>
            <a:pPr lvl="0">
              <a:buNone/>
            </a:pPr>
            <a:r>
              <a:rPr lang="ru-RU" sz="1600" dirty="0" smtClean="0">
                <a:latin typeface="Times New Roman" pitchFamily="18" charset="0"/>
                <a:cs typeface="Times New Roman" pitchFamily="18" charset="0"/>
              </a:rPr>
              <a:t>18. </a:t>
            </a:r>
            <a:r>
              <a:rPr lang="en-US" sz="1600" dirty="0" smtClean="0">
                <a:latin typeface="Times New Roman" pitchFamily="18" charset="0"/>
                <a:cs typeface="Times New Roman" pitchFamily="18" charset="0"/>
              </a:rPr>
              <a:t>Make a record of results in a medical documentation.</a:t>
            </a:r>
            <a:endParaRPr lang="ru-RU" sz="1600" dirty="0" smtClean="0">
              <a:latin typeface="Times New Roman" pitchFamily="18" charset="0"/>
              <a:cs typeface="Times New Roman" pitchFamily="18" charset="0"/>
            </a:endParaRPr>
          </a:p>
          <a:p>
            <a:pPr>
              <a:buNone/>
            </a:pPr>
            <a:r>
              <a:rPr lang="en-US" sz="1600" dirty="0" smtClean="0">
                <a:latin typeface="Times New Roman" pitchFamily="18" charset="0"/>
                <a:cs typeface="Times New Roman" pitchFamily="18" charset="0"/>
              </a:rPr>
              <a:t> </a:t>
            </a:r>
          </a:p>
          <a:p>
            <a:pPr lvl="0"/>
            <a:endParaRPr lang="ru-RU" sz="14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1026" name="Picture 2" descr="http://stt.cbmk.proffi95.ru/images/posts/medium/post19834.jpg"/>
          <p:cNvPicPr>
            <a:picLocks noChangeAspect="1" noChangeArrowheads="1"/>
          </p:cNvPicPr>
          <p:nvPr/>
        </p:nvPicPr>
        <p:blipFill>
          <a:blip r:embed="rId2"/>
          <a:srcRect/>
          <a:stretch>
            <a:fillRect/>
          </a:stretch>
        </p:blipFill>
        <p:spPr bwMode="auto">
          <a:xfrm>
            <a:off x="2214546" y="1857364"/>
            <a:ext cx="4762500" cy="3457576"/>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31746" name="Picture 2" descr="http://www.medkurs.ru/img-spub/59ddfdefdc4a196f1cb580b6b1804181_pub.jpg"/>
          <p:cNvPicPr>
            <a:picLocks noChangeAspect="1" noChangeArrowheads="1"/>
          </p:cNvPicPr>
          <p:nvPr/>
        </p:nvPicPr>
        <p:blipFill>
          <a:blip r:embed="rId2"/>
          <a:srcRect/>
          <a:stretch>
            <a:fillRect/>
          </a:stretch>
        </p:blipFill>
        <p:spPr bwMode="auto">
          <a:xfrm>
            <a:off x="428596" y="1500174"/>
            <a:ext cx="4000528" cy="4143404"/>
          </a:xfrm>
          <a:prstGeom prst="rect">
            <a:avLst/>
          </a:prstGeom>
          <a:noFill/>
        </p:spPr>
      </p:pic>
      <p:pic>
        <p:nvPicPr>
          <p:cNvPr id="5" name="Picture 4" descr="http://www.discoverhiddensecrets.com/Kimmie.JPG"/>
          <p:cNvPicPr>
            <a:picLocks noChangeAspect="1" noChangeArrowheads="1"/>
          </p:cNvPicPr>
          <p:nvPr/>
        </p:nvPicPr>
        <p:blipFill>
          <a:blip r:embed="rId3"/>
          <a:srcRect/>
          <a:stretch>
            <a:fillRect/>
          </a:stretch>
        </p:blipFill>
        <p:spPr bwMode="auto">
          <a:xfrm>
            <a:off x="4857752" y="1500174"/>
            <a:ext cx="4024298" cy="4071934"/>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Содержимое 5"/>
          <p:cNvSpPr>
            <a:spLocks noGrp="1"/>
          </p:cNvSpPr>
          <p:nvPr>
            <p:ph sz="half" idx="2"/>
          </p:nvPr>
        </p:nvSpPr>
        <p:spPr>
          <a:xfrm>
            <a:off x="323528" y="260350"/>
            <a:ext cx="8534752" cy="5865813"/>
          </a:xfrm>
        </p:spPr>
        <p:txBody>
          <a:bodyPr/>
          <a:lstStyle/>
          <a:p>
            <a:pPr eaLnBrk="1" hangingPunct="1"/>
            <a:r>
              <a:rPr lang="en-US" sz="2400" b="1" dirty="0" smtClean="0">
                <a:latin typeface="Times New Roman" pitchFamily="18" charset="0"/>
                <a:cs typeface="Times New Roman" pitchFamily="18" charset="0"/>
              </a:rPr>
              <a:t>Remember!</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If at the introduction of the probe, patient started coughing, began to breathlessness, appeared cyanosis, immediately remove the probe, as he got into the trachea and not in the esophagus.</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If any probe manipulation in the resulting material has blood – stop the probing!</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In case of high vomiting reflex of patient, the root of the tongue can be processed with an aerosol of 10% solution of </a:t>
            </a:r>
            <a:r>
              <a:rPr lang="en-US" sz="2400" dirty="0" err="1" smtClean="0">
                <a:latin typeface="Times New Roman" pitchFamily="18" charset="0"/>
                <a:cs typeface="Times New Roman" pitchFamily="18" charset="0"/>
              </a:rPr>
              <a:t>lidocaine</a:t>
            </a:r>
            <a:r>
              <a:rPr lang="en-US" sz="2400" dirty="0" smtClean="0">
                <a:latin typeface="Times New Roman" pitchFamily="18" charset="0"/>
                <a:cs typeface="Times New Roman" pitchFamily="18" charset="0"/>
              </a:rPr>
              <a:t>.</a:t>
            </a:r>
            <a:endParaRPr lang="ru-RU" sz="2400" dirty="0" smtClean="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Содержимое 5"/>
          <p:cNvSpPr>
            <a:spLocks noGrp="1"/>
          </p:cNvSpPr>
          <p:nvPr>
            <p:ph sz="half" idx="2"/>
          </p:nvPr>
        </p:nvSpPr>
        <p:spPr>
          <a:xfrm>
            <a:off x="395536" y="428604"/>
            <a:ext cx="8291264" cy="5808684"/>
          </a:xfrm>
        </p:spPr>
        <p:txBody>
          <a:bodyPr/>
          <a:lstStyle/>
          <a:p>
            <a:pPr eaLnBrk="1" hangingPunct="1"/>
            <a:r>
              <a:rPr lang="en-US" b="1" dirty="0" smtClean="0">
                <a:latin typeface="Times New Roman" pitchFamily="18" charset="0"/>
                <a:cs typeface="Times New Roman" pitchFamily="18" charset="0"/>
              </a:rPr>
              <a:t>Gastric intubation</a:t>
            </a:r>
            <a:r>
              <a:rPr lang="ru-RU"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medical manipulation, when in the stomach cavity is introduced a stomach pump</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with diagnostic or therapeutic purposes.</a:t>
            </a:r>
            <a:endParaRPr lang="ru-RU" dirty="0" smtClean="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srcRect/>
          <a:stretch>
            <a:fillRect/>
          </a:stretch>
        </p:blipFill>
        <p:spPr bwMode="auto">
          <a:xfrm>
            <a:off x="3923928" y="2593974"/>
            <a:ext cx="4357686" cy="3643314"/>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Содержимое 5"/>
          <p:cNvSpPr>
            <a:spLocks noGrp="1"/>
          </p:cNvSpPr>
          <p:nvPr>
            <p:ph sz="half" idx="2"/>
          </p:nvPr>
        </p:nvSpPr>
        <p:spPr>
          <a:xfrm>
            <a:off x="251520" y="260648"/>
            <a:ext cx="8496944" cy="6408712"/>
          </a:xfrm>
        </p:spPr>
        <p:txBody>
          <a:bodyPr/>
          <a:lstStyle/>
          <a:p>
            <a:pPr eaLnBrk="1" hangingPunct="1">
              <a:spcBef>
                <a:spcPts val="0"/>
              </a:spcBef>
              <a:buNone/>
            </a:pPr>
            <a:r>
              <a:rPr lang="en-US" b="1" dirty="0" smtClean="0">
                <a:latin typeface="Times New Roman" pitchFamily="18" charset="0"/>
                <a:cs typeface="Times New Roman" pitchFamily="18" charset="0"/>
              </a:rPr>
              <a:t>Purpose</a:t>
            </a:r>
            <a:r>
              <a:rPr lang="ru-RU"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of Gastric intubation</a:t>
            </a:r>
            <a:r>
              <a:rPr lang="ru-RU" b="1" dirty="0" smtClean="0">
                <a:latin typeface="Times New Roman" pitchFamily="18" charset="0"/>
                <a:cs typeface="Times New Roman" pitchFamily="18" charset="0"/>
              </a:rPr>
              <a:t>:</a:t>
            </a:r>
          </a:p>
          <a:p>
            <a:pPr eaLnBrk="1" hangingPunct="1">
              <a:spcBef>
                <a:spcPts val="0"/>
              </a:spcBef>
            </a:pPr>
            <a:r>
              <a:rPr lang="en-US" dirty="0" smtClean="0">
                <a:latin typeface="Times New Roman" pitchFamily="18" charset="0"/>
                <a:cs typeface="Times New Roman" pitchFamily="18" charset="0"/>
              </a:rPr>
              <a:t>gastric </a:t>
            </a:r>
            <a:r>
              <a:rPr lang="en-US" dirty="0" err="1" smtClean="0">
                <a:latin typeface="Times New Roman" pitchFamily="18" charset="0"/>
                <a:cs typeface="Times New Roman" pitchFamily="18" charset="0"/>
              </a:rPr>
              <a:t>lavage</a:t>
            </a:r>
            <a:r>
              <a:rPr lang="en-US" dirty="0" smtClean="0">
                <a:latin typeface="Times New Roman" pitchFamily="18" charset="0"/>
                <a:cs typeface="Times New Roman" pitchFamily="18" charset="0"/>
              </a:rPr>
              <a:t> </a:t>
            </a:r>
          </a:p>
          <a:p>
            <a:pPr eaLnBrk="1" hangingPunct="1">
              <a:spcBef>
                <a:spcPts val="0"/>
              </a:spcBef>
            </a:pPr>
            <a:r>
              <a:rPr lang="en-US" dirty="0" smtClean="0">
                <a:latin typeface="Times New Roman" pitchFamily="18" charset="0"/>
                <a:cs typeface="Times New Roman" pitchFamily="18" charset="0"/>
              </a:rPr>
              <a:t>the aspiration of the stomach contents at stomach </a:t>
            </a:r>
            <a:r>
              <a:rPr lang="en-US" dirty="0" err="1" smtClean="0">
                <a:latin typeface="Times New Roman" pitchFamily="18" charset="0"/>
                <a:cs typeface="Times New Roman" pitchFamily="18" charset="0"/>
              </a:rPr>
              <a:t>atony</a:t>
            </a:r>
            <a:endParaRPr lang="en-US" dirty="0" smtClean="0">
              <a:latin typeface="Times New Roman" pitchFamily="18" charset="0"/>
              <a:cs typeface="Times New Roman" pitchFamily="18" charset="0"/>
            </a:endParaRPr>
          </a:p>
          <a:p>
            <a:pPr eaLnBrk="1" hangingPunct="1">
              <a:spcBef>
                <a:spcPts val="0"/>
              </a:spcBef>
            </a:pPr>
            <a:r>
              <a:rPr lang="en-US" dirty="0" smtClean="0">
                <a:latin typeface="Times New Roman" pitchFamily="18" charset="0"/>
                <a:cs typeface="Times New Roman" pitchFamily="18" charset="0"/>
              </a:rPr>
              <a:t>providing enteral nutrition to the patient</a:t>
            </a:r>
            <a:r>
              <a:rPr lang="en-US"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marL="0" indent="0" eaLnBrk="1" hangingPunct="1">
              <a:spcBef>
                <a:spcPts val="0"/>
              </a:spcBef>
              <a:buNone/>
            </a:pPr>
            <a:endParaRPr lang="ru-RU" b="1" dirty="0" smtClean="0">
              <a:latin typeface="Times New Roman" pitchFamily="18" charset="0"/>
              <a:cs typeface="Times New Roman" pitchFamily="18" charset="0"/>
            </a:endParaRPr>
          </a:p>
          <a:p>
            <a:pPr marL="0" indent="0" eaLnBrk="1" hangingPunct="1">
              <a:spcBef>
                <a:spcPts val="0"/>
              </a:spcBef>
              <a:buNone/>
            </a:pPr>
            <a:r>
              <a:rPr lang="en-US" b="1" dirty="0" smtClean="0">
                <a:latin typeface="Times New Roman" pitchFamily="18" charset="0"/>
                <a:cs typeface="Times New Roman" pitchFamily="18" charset="0"/>
              </a:rPr>
              <a:t>Gastric</a:t>
            </a:r>
            <a:r>
              <a:rPr lang="en-US" dirty="0" smtClean="0">
                <a:latin typeface="Times New Roman" pitchFamily="18" charset="0"/>
                <a:cs typeface="Times New Roman" pitchFamily="18" charset="0"/>
              </a:rPr>
              <a:t> </a:t>
            </a:r>
            <a:r>
              <a:rPr lang="en-US" b="1" dirty="0">
                <a:latin typeface="Times New Roman" pitchFamily="18" charset="0"/>
                <a:cs typeface="Times New Roman" pitchFamily="18" charset="0"/>
              </a:rPr>
              <a:t>probe</a:t>
            </a:r>
            <a:r>
              <a:rPr lang="en-US" dirty="0">
                <a:latin typeface="Times New Roman" pitchFamily="18" charset="0"/>
                <a:cs typeface="Times New Roman" pitchFamily="18" charset="0"/>
              </a:rPr>
              <a:t> is a instrument in the form of a hollow tube, which is designed for therapeutic or diagnostic procedures. The distal end of the probe is carefully processed and rounded to provide noninvasive  introduction of a probe in stomach and has two to four lateral holes. </a:t>
            </a:r>
          </a:p>
          <a:p>
            <a:pPr marL="0" indent="0" eaLnBrk="1" hangingPunct="1">
              <a:spcBef>
                <a:spcPts val="0"/>
              </a:spcBef>
              <a:buNone/>
            </a:pPr>
            <a:r>
              <a:rPr lang="en-US" dirty="0">
                <a:latin typeface="Times New Roman" pitchFamily="18" charset="0"/>
                <a:cs typeface="Times New Roman" pitchFamily="18" charset="0"/>
              </a:rPr>
              <a:t>Gastric probes divided into 3 types: thin, thick and double-tube. Each of them has its special design features and aimed for different purposes.</a:t>
            </a:r>
          </a:p>
          <a:p>
            <a:pPr marL="0" indent="0" eaLnBrk="1" hangingPunct="1">
              <a:lnSpc>
                <a:spcPct val="150000"/>
              </a:lnSpc>
              <a:buNone/>
            </a:pP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sz="half" idx="1"/>
          </p:nvPr>
        </p:nvSpPr>
        <p:spPr>
          <a:xfrm>
            <a:off x="142844" y="260350"/>
            <a:ext cx="3214710" cy="5865813"/>
          </a:xfrm>
        </p:spPr>
        <p:txBody>
          <a:bodyPr rtlCol="0">
            <a:normAutofit fontScale="92500"/>
          </a:bodyPr>
          <a:lstStyle/>
          <a:p>
            <a:pPr eaLnBrk="1" fontAlgn="auto" hangingPunct="1">
              <a:spcAft>
                <a:spcPts val="0"/>
              </a:spcAft>
              <a:buFont typeface="Arial" pitchFamily="34" charset="0"/>
              <a:buChar char="•"/>
              <a:defRPr/>
            </a:pPr>
            <a:r>
              <a:rPr lang="ru-RU" b="1" dirty="0" smtClean="0">
                <a:latin typeface="Times New Roman" pitchFamily="18" charset="0"/>
                <a:cs typeface="Times New Roman" pitchFamily="18" charset="0"/>
              </a:rPr>
              <a:t>Толстый желудочный зонд</a:t>
            </a:r>
            <a:r>
              <a:rPr lang="ru-RU" dirty="0" smtClean="0">
                <a:latin typeface="Times New Roman" pitchFamily="18" charset="0"/>
                <a:cs typeface="Times New Roman" pitchFamily="18" charset="0"/>
              </a:rPr>
              <a:t> представляет собой резиновую трубку диаметром 10—12 мм с просветом 8-12 мм. Один конец зонда, вводимый в желудок, закруглен, выше его имеются два овальных отверстия. </a:t>
            </a:r>
          </a:p>
          <a:p>
            <a:pPr eaLnBrk="1" fontAlgn="auto" hangingPunct="1">
              <a:spcAft>
                <a:spcPts val="0"/>
              </a:spcAft>
              <a:buFont typeface="Arial" pitchFamily="34" charset="0"/>
              <a:buChar char="•"/>
              <a:defRPr/>
            </a:pPr>
            <a:endParaRPr lang="ru-RU" dirty="0"/>
          </a:p>
        </p:txBody>
      </p:sp>
      <p:sp>
        <p:nvSpPr>
          <p:cNvPr id="18434" name="Содержимое 5"/>
          <p:cNvSpPr>
            <a:spLocks noGrp="1"/>
          </p:cNvSpPr>
          <p:nvPr>
            <p:ph sz="half" idx="2"/>
          </p:nvPr>
        </p:nvSpPr>
        <p:spPr>
          <a:xfrm>
            <a:off x="3857620" y="260350"/>
            <a:ext cx="4829180" cy="5865813"/>
          </a:xfrm>
        </p:spPr>
        <p:txBody>
          <a:bodyPr/>
          <a:lstStyle/>
          <a:p>
            <a:pPr eaLnBrk="1" hangingPunct="1">
              <a:spcBef>
                <a:spcPts val="0"/>
              </a:spcBef>
            </a:pPr>
            <a:r>
              <a:rPr lang="en-US" sz="2400" b="1" dirty="0" smtClean="0">
                <a:latin typeface="Times New Roman" pitchFamily="18" charset="0"/>
                <a:cs typeface="Times New Roman" pitchFamily="18" charset="0"/>
              </a:rPr>
              <a:t>Thick gastric probe </a:t>
            </a:r>
            <a:r>
              <a:rPr lang="en-US" sz="2400" dirty="0" smtClean="0">
                <a:latin typeface="Times New Roman" pitchFamily="18" charset="0"/>
                <a:cs typeface="Times New Roman" pitchFamily="18" charset="0"/>
              </a:rPr>
              <a:t>is a polyvinylchloride tube in diameter of 10-12 mm. Gastric end of the probe is open, above it there are two oval holes.</a:t>
            </a:r>
            <a:endParaRPr lang="ru-RU" sz="2400" dirty="0" smtClean="0">
              <a:latin typeface="Times New Roman" pitchFamily="18" charset="0"/>
              <a:cs typeface="Times New Roman" pitchFamily="18" charset="0"/>
            </a:endParaRPr>
          </a:p>
        </p:txBody>
      </p:sp>
      <p:pic>
        <p:nvPicPr>
          <p:cNvPr id="4" name="Рисунок 3"/>
          <p:cNvPicPr/>
          <p:nvPr/>
        </p:nvPicPr>
        <p:blipFill>
          <a:blip r:embed="rId2"/>
          <a:stretch>
            <a:fillRect/>
          </a:stretch>
        </p:blipFill>
        <p:spPr>
          <a:xfrm>
            <a:off x="4857752" y="3143248"/>
            <a:ext cx="3929090" cy="326708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Содержимое 4"/>
          <p:cNvSpPr>
            <a:spLocks noGrp="1"/>
          </p:cNvSpPr>
          <p:nvPr>
            <p:ph sz="half" idx="1"/>
          </p:nvPr>
        </p:nvSpPr>
        <p:spPr>
          <a:xfrm>
            <a:off x="142844" y="333375"/>
            <a:ext cx="3571900" cy="5792788"/>
          </a:xfrm>
        </p:spPr>
        <p:txBody>
          <a:bodyPr/>
          <a:lstStyle/>
          <a:p>
            <a:pPr eaLnBrk="1" hangingPunct="1"/>
            <a:r>
              <a:rPr lang="ru-RU" b="1" dirty="0" smtClean="0">
                <a:latin typeface="Times New Roman" pitchFamily="18" charset="0"/>
                <a:cs typeface="Times New Roman" pitchFamily="18" charset="0"/>
              </a:rPr>
              <a:t>Тонкий</a:t>
            </a:r>
            <a:r>
              <a:rPr lang="ru-RU"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зонд</a:t>
            </a:r>
            <a:r>
              <a:rPr lang="ru-RU" dirty="0" smtClean="0">
                <a:latin typeface="Times New Roman" pitchFamily="18" charset="0"/>
                <a:cs typeface="Times New Roman" pitchFamily="18" charset="0"/>
              </a:rPr>
              <a:t> имеет длину  1-1,5см и диаметр 3-5 мм. Один конец трубки слепой, на нем имеется 2 отверстия. </a:t>
            </a:r>
            <a:endParaRPr lang="ru-RU" dirty="0" smtClean="0"/>
          </a:p>
        </p:txBody>
      </p:sp>
      <p:sp>
        <p:nvSpPr>
          <p:cNvPr id="19458" name="Содержимое 5"/>
          <p:cNvSpPr>
            <a:spLocks noGrp="1"/>
          </p:cNvSpPr>
          <p:nvPr>
            <p:ph sz="half" idx="2"/>
          </p:nvPr>
        </p:nvSpPr>
        <p:spPr>
          <a:xfrm>
            <a:off x="3643306" y="333375"/>
            <a:ext cx="5043494" cy="5792788"/>
          </a:xfrm>
        </p:spPr>
        <p:txBody>
          <a:bodyPr/>
          <a:lstStyle/>
          <a:p>
            <a:pPr eaLnBrk="1" hangingPunct="1"/>
            <a:r>
              <a:rPr lang="en-US" b="1" dirty="0" smtClean="0">
                <a:latin typeface="Times New Roman" pitchFamily="18" charset="0"/>
                <a:cs typeface="Times New Roman" pitchFamily="18" charset="0"/>
              </a:rPr>
              <a:t>Thin gastric probe </a:t>
            </a:r>
            <a:r>
              <a:rPr lang="en-US" dirty="0" smtClean="0">
                <a:latin typeface="Times New Roman" pitchFamily="18" charset="0"/>
                <a:cs typeface="Times New Roman" pitchFamily="18" charset="0"/>
              </a:rPr>
              <a:t>has a length of 1-1,5 meter and a diameter of 3-5 mm. gastric end of the tube is closed, it has 4 holes at the side. </a:t>
            </a:r>
          </a:p>
          <a:p>
            <a:pPr eaLnBrk="1" hangingPunct="1"/>
            <a:endParaRPr lang="ru-RU" dirty="0" smtClean="0">
              <a:latin typeface="Times New Roman" pitchFamily="18" charset="0"/>
              <a:cs typeface="Times New Roman" pitchFamily="18" charset="0"/>
            </a:endParaRPr>
          </a:p>
        </p:txBody>
      </p:sp>
      <p:pic>
        <p:nvPicPr>
          <p:cNvPr id="4" name="Рисунок 3"/>
          <p:cNvPicPr/>
          <p:nvPr/>
        </p:nvPicPr>
        <p:blipFill>
          <a:blip r:embed="rId2"/>
          <a:stretch>
            <a:fillRect/>
          </a:stretch>
        </p:blipFill>
        <p:spPr>
          <a:xfrm>
            <a:off x="5214942" y="3000372"/>
            <a:ext cx="3500462" cy="3071834"/>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Содержимое 5"/>
          <p:cNvSpPr>
            <a:spLocks noGrp="1"/>
          </p:cNvSpPr>
          <p:nvPr>
            <p:ph sz="half" idx="2"/>
          </p:nvPr>
        </p:nvSpPr>
        <p:spPr>
          <a:xfrm>
            <a:off x="539552" y="333375"/>
            <a:ext cx="8147248" cy="5792788"/>
          </a:xfrm>
        </p:spPr>
        <p:txBody>
          <a:bodyPr/>
          <a:lstStyle/>
          <a:p>
            <a:pPr eaLnBrk="1" hangingPunct="1"/>
            <a:r>
              <a:rPr lang="en-US" b="1" dirty="0" smtClean="0">
                <a:latin typeface="Times New Roman" pitchFamily="18" charset="0"/>
                <a:cs typeface="Times New Roman" pitchFamily="18" charset="0"/>
              </a:rPr>
              <a:t>A </a:t>
            </a:r>
            <a:r>
              <a:rPr lang="en-US" b="1" dirty="0" err="1" smtClean="0">
                <a:latin typeface="Times New Roman" pitchFamily="18" charset="0"/>
                <a:cs typeface="Times New Roman" pitchFamily="18" charset="0"/>
              </a:rPr>
              <a:t>nasogastric</a:t>
            </a:r>
            <a:r>
              <a:rPr lang="en-US" b="1" dirty="0" smtClean="0">
                <a:latin typeface="Times New Roman" pitchFamily="18" charset="0"/>
                <a:cs typeface="Times New Roman" pitchFamily="18" charset="0"/>
              </a:rPr>
              <a:t> probe </a:t>
            </a:r>
            <a:r>
              <a:rPr lang="en-US" dirty="0" smtClean="0">
                <a:latin typeface="Times New Roman" pitchFamily="18" charset="0"/>
                <a:cs typeface="Times New Roman" pitchFamily="18" charset="0"/>
              </a:rPr>
              <a:t>(nutritional probe) has a length of 120 cm, the diameter of the lumen - 0,9 - 6 mm. Gastric end of the probe is open, above it there are two oval holes. equipped with a double lid.</a:t>
            </a:r>
          </a:p>
          <a:p>
            <a:pPr eaLnBrk="1" hangingPunct="1"/>
            <a:endParaRPr lang="ru-RU" dirty="0" smtClean="0">
              <a:latin typeface="Times New Roman" pitchFamily="18" charset="0"/>
              <a:cs typeface="Times New Roman" pitchFamily="18" charset="0"/>
            </a:endParaRPr>
          </a:p>
        </p:txBody>
      </p:sp>
      <p:pic>
        <p:nvPicPr>
          <p:cNvPr id="4" name="Рисунок 3"/>
          <p:cNvPicPr/>
          <p:nvPr/>
        </p:nvPicPr>
        <p:blipFill>
          <a:blip r:embed="rId2"/>
          <a:stretch>
            <a:fillRect/>
          </a:stretch>
        </p:blipFill>
        <p:spPr>
          <a:xfrm>
            <a:off x="5929322" y="3714752"/>
            <a:ext cx="2324100" cy="200977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half" idx="1"/>
          </p:nvPr>
        </p:nvSpPr>
        <p:spPr/>
        <p:txBody>
          <a:bodyPr/>
          <a:lstStyle/>
          <a:p>
            <a:endParaRPr lang="ru-RU"/>
          </a:p>
        </p:txBody>
      </p:sp>
      <p:sp>
        <p:nvSpPr>
          <p:cNvPr id="4" name="Содержимое 3"/>
          <p:cNvSpPr>
            <a:spLocks noGrp="1"/>
          </p:cNvSpPr>
          <p:nvPr>
            <p:ph sz="half" idx="2"/>
          </p:nvPr>
        </p:nvSpPr>
        <p:spPr/>
        <p:txBody>
          <a:bodyPr/>
          <a:lstStyle/>
          <a:p>
            <a:endParaRPr lang="ru-RU"/>
          </a:p>
        </p:txBody>
      </p:sp>
      <p:pic>
        <p:nvPicPr>
          <p:cNvPr id="5" name="Рисунок 4"/>
          <p:cNvPicPr/>
          <p:nvPr/>
        </p:nvPicPr>
        <p:blipFill>
          <a:blip r:embed="rId2"/>
          <a:stretch>
            <a:fillRect/>
          </a:stretch>
        </p:blipFill>
        <p:spPr>
          <a:xfrm>
            <a:off x="5929322" y="3714752"/>
            <a:ext cx="3214678" cy="3143248"/>
          </a:xfrm>
          <a:prstGeom prst="rect">
            <a:avLst/>
          </a:prstGeom>
        </p:spPr>
      </p:pic>
      <p:pic>
        <p:nvPicPr>
          <p:cNvPr id="6" name="Рисунок 5"/>
          <p:cNvPicPr/>
          <p:nvPr/>
        </p:nvPicPr>
        <p:blipFill>
          <a:blip r:embed="rId3"/>
          <a:stretch>
            <a:fillRect/>
          </a:stretch>
        </p:blipFill>
        <p:spPr>
          <a:xfrm>
            <a:off x="2714612" y="2357430"/>
            <a:ext cx="3500462" cy="3071834"/>
          </a:xfrm>
          <a:prstGeom prst="rect">
            <a:avLst/>
          </a:prstGeom>
        </p:spPr>
      </p:pic>
      <p:pic>
        <p:nvPicPr>
          <p:cNvPr id="7" name="Рисунок 6"/>
          <p:cNvPicPr/>
          <p:nvPr/>
        </p:nvPicPr>
        <p:blipFill>
          <a:blip r:embed="rId4"/>
          <a:stretch>
            <a:fillRect/>
          </a:stretch>
        </p:blipFill>
        <p:spPr>
          <a:xfrm>
            <a:off x="-500098" y="0"/>
            <a:ext cx="3929090" cy="326708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457200" y="274638"/>
            <a:ext cx="8229600" cy="582594"/>
          </a:xfrm>
        </p:spPr>
        <p:txBody>
          <a:bodyPr/>
          <a:lstStyle/>
          <a:p>
            <a:r>
              <a:rPr lang="en-US" sz="1800" dirty="0" smtClean="0">
                <a:latin typeface="Times New Roman" pitchFamily="18" charset="0"/>
                <a:cs typeface="Times New Roman" pitchFamily="18" charset="0"/>
              </a:rPr>
              <a:t>SKILL</a:t>
            </a:r>
            <a:r>
              <a:rPr lang="ru-RU" sz="1800" dirty="0" smtClean="0">
                <a:latin typeface="Times New Roman" pitchFamily="18" charset="0"/>
                <a:cs typeface="Times New Roman" pitchFamily="18" charset="0"/>
              </a:rPr>
              <a:t> 1</a:t>
            </a:r>
            <a:r>
              <a:rPr lang="en-US" sz="1800" dirty="0" smtClean="0">
                <a:latin typeface="Times New Roman" pitchFamily="18" charset="0"/>
                <a:cs typeface="Times New Roman" pitchFamily="18" charset="0"/>
              </a:rPr>
              <a:t>. </a:t>
            </a:r>
            <a:r>
              <a:rPr lang="en-US" sz="1800" b="1" dirty="0" smtClean="0">
                <a:latin typeface="Times New Roman" pitchFamily="18" charset="0"/>
                <a:cs typeface="Times New Roman" pitchFamily="18" charset="0"/>
              </a:rPr>
              <a:t>STOMACH  LAVAGE WITH THICK GASTRIC PROBE</a:t>
            </a:r>
            <a:r>
              <a:rPr lang="ru-RU" b="1" dirty="0" smtClean="0">
                <a:latin typeface="Times New Roman" pitchFamily="18" charset="0"/>
                <a:cs typeface="Times New Roman" pitchFamily="18" charset="0"/>
              </a:rPr>
              <a:t/>
            </a:r>
            <a:br>
              <a:rPr lang="ru-RU" b="1" dirty="0" smtClean="0">
                <a:latin typeface="Times New Roman" pitchFamily="18" charset="0"/>
                <a:cs typeface="Times New Roman" pitchFamily="18" charset="0"/>
              </a:rPr>
            </a:br>
            <a:endParaRPr lang="ru-RU" dirty="0"/>
          </a:p>
        </p:txBody>
      </p:sp>
      <p:sp>
        <p:nvSpPr>
          <p:cNvPr id="7" name="Содержимое 6"/>
          <p:cNvSpPr>
            <a:spLocks noGrp="1"/>
          </p:cNvSpPr>
          <p:nvPr>
            <p:ph idx="1"/>
          </p:nvPr>
        </p:nvSpPr>
        <p:spPr>
          <a:xfrm>
            <a:off x="214282" y="571480"/>
            <a:ext cx="8643998" cy="6286520"/>
          </a:xfrm>
        </p:spPr>
        <p:txBody>
          <a:bodyPr/>
          <a:lstStyle/>
          <a:p>
            <a:pPr>
              <a:spcBef>
                <a:spcPts val="0"/>
              </a:spcBef>
              <a:buNone/>
            </a:pPr>
            <a:r>
              <a:rPr lang="en-US" sz="1600" b="1" dirty="0" smtClean="0">
                <a:latin typeface="Times New Roman" pitchFamily="18" charset="0"/>
                <a:cs typeface="Times New Roman" pitchFamily="18" charset="0"/>
              </a:rPr>
              <a:t>Purpose: </a:t>
            </a:r>
            <a:r>
              <a:rPr lang="en-US" sz="1600" dirty="0" smtClean="0">
                <a:latin typeface="Times New Roman" pitchFamily="18" charset="0"/>
                <a:cs typeface="Times New Roman" pitchFamily="18" charset="0"/>
              </a:rPr>
              <a:t>the removal from the stomach of its contents</a:t>
            </a:r>
            <a:br>
              <a:rPr lang="en-US" sz="1600" dirty="0" smtClean="0">
                <a:latin typeface="Times New Roman" pitchFamily="18" charset="0"/>
                <a:cs typeface="Times New Roman" pitchFamily="18" charset="0"/>
              </a:rPr>
            </a:br>
            <a:endParaRPr lang="en-US" sz="1600" b="1" dirty="0" smtClean="0">
              <a:latin typeface="Times New Roman" pitchFamily="18" charset="0"/>
              <a:cs typeface="Times New Roman" pitchFamily="18" charset="0"/>
            </a:endParaRPr>
          </a:p>
          <a:p>
            <a:pPr>
              <a:spcBef>
                <a:spcPts val="0"/>
              </a:spcBef>
              <a:buNone/>
            </a:pPr>
            <a:r>
              <a:rPr lang="en-US" sz="1600" b="1" dirty="0" smtClean="0">
                <a:latin typeface="Times New Roman" pitchFamily="18" charset="0"/>
                <a:cs typeface="Times New Roman" pitchFamily="18" charset="0"/>
              </a:rPr>
              <a:t>Equipment. </a:t>
            </a:r>
            <a:endParaRPr lang="ru-RU" sz="1600" dirty="0" smtClean="0">
              <a:latin typeface="Times New Roman" pitchFamily="18" charset="0"/>
              <a:cs typeface="Times New Roman" pitchFamily="18" charset="0"/>
            </a:endParaRPr>
          </a:p>
          <a:p>
            <a:pPr>
              <a:spcBef>
                <a:spcPts val="0"/>
              </a:spcBef>
            </a:pPr>
            <a:r>
              <a:rPr lang="en-US" sz="1600" b="1" dirty="0" smtClean="0">
                <a:latin typeface="Times New Roman" pitchFamily="18" charset="0"/>
                <a:cs typeface="Times New Roman" pitchFamily="18" charset="0"/>
              </a:rPr>
              <a:t>Sterile: </a:t>
            </a:r>
            <a:r>
              <a:rPr lang="en-US" sz="1600" dirty="0" smtClean="0">
                <a:latin typeface="Times New Roman" pitchFamily="18" charset="0"/>
                <a:cs typeface="Times New Roman" pitchFamily="18" charset="0"/>
              </a:rPr>
              <a:t>disposable thick gastric probe, </a:t>
            </a:r>
            <a:r>
              <a:rPr lang="en-US" sz="1600" dirty="0" err="1" smtClean="0">
                <a:latin typeface="Times New Roman" pitchFamily="18" charset="0"/>
                <a:cs typeface="Times New Roman" pitchFamily="18" charset="0"/>
              </a:rPr>
              <a:t>vaseline</a:t>
            </a:r>
            <a:r>
              <a:rPr lang="en-US" sz="1600" dirty="0" smtClean="0">
                <a:latin typeface="Times New Roman" pitchFamily="18" charset="0"/>
                <a:cs typeface="Times New Roman" pitchFamily="18" charset="0"/>
              </a:rPr>
              <a:t> oil, </a:t>
            </a:r>
            <a:r>
              <a:rPr lang="de-DE" sz="1600" dirty="0" err="1" smtClean="0">
                <a:latin typeface="Times New Roman" pitchFamily="18" charset="0"/>
                <a:cs typeface="Times New Roman" pitchFamily="18" charset="0"/>
              </a:rPr>
              <a:t>gauze</a:t>
            </a:r>
            <a:r>
              <a:rPr lang="de-DE"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napkins, Janet's syringe,</a:t>
            </a:r>
            <a:endParaRPr lang="ru-RU" sz="1600" dirty="0" smtClean="0">
              <a:latin typeface="Times New Roman" pitchFamily="18" charset="0"/>
              <a:cs typeface="Times New Roman" pitchFamily="18" charset="0"/>
            </a:endParaRPr>
          </a:p>
          <a:p>
            <a:pPr>
              <a:spcBef>
                <a:spcPts val="0"/>
              </a:spcBef>
              <a:buNone/>
            </a:pPr>
            <a:r>
              <a:rPr lang="en-US" sz="1600" dirty="0" smtClean="0">
                <a:latin typeface="Times New Roman" pitchFamily="18" charset="0"/>
                <a:cs typeface="Times New Roman" pitchFamily="18" charset="0"/>
              </a:rPr>
              <a:t>       sterile container for collection of washing water on the testing, medical </a:t>
            </a:r>
            <a:r>
              <a:rPr lang="de-DE" sz="1600" dirty="0" err="1" smtClean="0">
                <a:latin typeface="Times New Roman" pitchFamily="18" charset="0"/>
                <a:cs typeface="Times New Roman" pitchFamily="18" charset="0"/>
              </a:rPr>
              <a:t>tray</a:t>
            </a:r>
            <a:r>
              <a:rPr lang="en-US" sz="1600" dirty="0" smtClean="0">
                <a:latin typeface="Times New Roman" pitchFamily="18" charset="0"/>
                <a:cs typeface="Times New Roman" pitchFamily="18" charset="0"/>
              </a:rPr>
              <a:t>.</a:t>
            </a:r>
            <a:endParaRPr lang="ru-RU" sz="1600" dirty="0" smtClean="0">
              <a:latin typeface="Times New Roman" pitchFamily="18" charset="0"/>
              <a:cs typeface="Times New Roman" pitchFamily="18" charset="0"/>
            </a:endParaRPr>
          </a:p>
          <a:p>
            <a:pPr>
              <a:spcBef>
                <a:spcPts val="0"/>
              </a:spcBef>
            </a:pPr>
            <a:r>
              <a:rPr lang="en-US" sz="1600" b="1" dirty="0" smtClean="0">
                <a:latin typeface="Times New Roman" pitchFamily="18" charset="0"/>
                <a:cs typeface="Times New Roman" pitchFamily="18" charset="0"/>
              </a:rPr>
              <a:t>Unsterile: </a:t>
            </a:r>
            <a:r>
              <a:rPr lang="en-US" sz="1600" dirty="0" smtClean="0">
                <a:latin typeface="Times New Roman" pitchFamily="18" charset="0"/>
                <a:cs typeface="Times New Roman" pitchFamily="18" charset="0"/>
              </a:rPr>
              <a:t>funnel with the volume of 0.5-1 liter, a basin to washing water, a bucket of clear water of room temperature 10-12 liters, jug, gloves, 2 oilcloth aprons, pH test strip or </a:t>
            </a:r>
            <a:r>
              <a:rPr lang="en-US" sz="1600" dirty="0" err="1" smtClean="0">
                <a:latin typeface="Times New Roman" pitchFamily="18" charset="0"/>
                <a:cs typeface="Times New Roman" pitchFamily="18" charset="0"/>
              </a:rPr>
              <a:t>phonendoscope</a:t>
            </a:r>
            <a:r>
              <a:rPr lang="en-US" sz="1600" dirty="0" smtClean="0">
                <a:latin typeface="Times New Roman" pitchFamily="18" charset="0"/>
                <a:cs typeface="Times New Roman" pitchFamily="18" charset="0"/>
              </a:rPr>
              <a:t>, </a:t>
            </a:r>
            <a:r>
              <a:rPr lang="de-DE" sz="1600" dirty="0" smtClean="0">
                <a:latin typeface="Times New Roman" pitchFamily="18" charset="0"/>
                <a:cs typeface="Times New Roman" pitchFamily="18" charset="0"/>
              </a:rPr>
              <a:t>a </a:t>
            </a:r>
            <a:r>
              <a:rPr lang="de-DE" sz="1600" dirty="0" err="1" smtClean="0">
                <a:latin typeface="Times New Roman" pitchFamily="18" charset="0"/>
                <a:cs typeface="Times New Roman" pitchFamily="18" charset="0"/>
              </a:rPr>
              <a:t>container</a:t>
            </a:r>
            <a:r>
              <a:rPr lang="de-DE" sz="1600" dirty="0" smtClean="0">
                <a:latin typeface="Times New Roman" pitchFamily="18" charset="0"/>
                <a:cs typeface="Times New Roman" pitchFamily="18" charset="0"/>
              </a:rPr>
              <a:t> </a:t>
            </a:r>
            <a:r>
              <a:rPr lang="de-DE" sz="1600" dirty="0" err="1" smtClean="0">
                <a:latin typeface="Times New Roman" pitchFamily="18" charset="0"/>
                <a:cs typeface="Times New Roman" pitchFamily="18" charset="0"/>
              </a:rPr>
              <a:t>for</a:t>
            </a:r>
            <a:r>
              <a:rPr lang="de-DE" sz="1600" dirty="0" smtClean="0">
                <a:latin typeface="Times New Roman" pitchFamily="18" charset="0"/>
                <a:cs typeface="Times New Roman" pitchFamily="18" charset="0"/>
              </a:rPr>
              <a:t> </a:t>
            </a:r>
            <a:r>
              <a:rPr lang="de-DE" sz="1600" dirty="0" err="1" smtClean="0">
                <a:latin typeface="Times New Roman" pitchFamily="18" charset="0"/>
                <a:cs typeface="Times New Roman" pitchFamily="18" charset="0"/>
              </a:rPr>
              <a:t>disinfection</a:t>
            </a:r>
            <a:r>
              <a:rPr lang="de-DE" sz="1600" dirty="0" smtClean="0">
                <a:latin typeface="Times New Roman" pitchFamily="18" charset="0"/>
                <a:cs typeface="Times New Roman" pitchFamily="18" charset="0"/>
              </a:rPr>
              <a:t> (</a:t>
            </a:r>
            <a:r>
              <a:rPr lang="de-DE" sz="1600" dirty="0" err="1" smtClean="0">
                <a:latin typeface="Times New Roman" pitchFamily="18" charset="0"/>
                <a:cs typeface="Times New Roman" pitchFamily="18" charset="0"/>
              </a:rPr>
              <a:t>tray</a:t>
            </a:r>
            <a:r>
              <a:rPr lang="de-DE" sz="1600" dirty="0" smtClean="0">
                <a:latin typeface="Times New Roman" pitchFamily="18" charset="0"/>
                <a:cs typeface="Times New Roman" pitchFamily="18" charset="0"/>
              </a:rPr>
              <a:t>).</a:t>
            </a:r>
            <a:endParaRPr lang="ru-RU" sz="1600" b="1" dirty="0" smtClean="0">
              <a:latin typeface="Times New Roman" pitchFamily="18" charset="0"/>
              <a:cs typeface="Times New Roman" pitchFamily="18" charset="0"/>
            </a:endParaRPr>
          </a:p>
          <a:p>
            <a:endParaRPr lang="en-US" sz="1600" dirty="0" smtClean="0">
              <a:latin typeface="Times New Roman" pitchFamily="18" charset="0"/>
              <a:cs typeface="Times New Roman" pitchFamily="18" charset="0"/>
            </a:endParaRPr>
          </a:p>
          <a:p>
            <a:pPr>
              <a:buNone/>
            </a:pPr>
            <a:r>
              <a:rPr lang="en-US" sz="1600" b="1" dirty="0" smtClean="0">
                <a:latin typeface="Times New Roman" pitchFamily="18" charset="0"/>
                <a:cs typeface="Times New Roman" pitchFamily="18" charset="0"/>
              </a:rPr>
              <a:t>The algorithm of actions:</a:t>
            </a:r>
          </a:p>
          <a:p>
            <a:pPr>
              <a:buFont typeface="+mj-lt"/>
              <a:buAutoNum type="arabicPeriod"/>
            </a:pPr>
            <a:r>
              <a:rPr lang="en-US" sz="1600" dirty="0" smtClean="0">
                <a:latin typeface="Times New Roman" pitchFamily="18" charset="0"/>
                <a:cs typeface="Times New Roman" pitchFamily="18" charset="0"/>
              </a:rPr>
              <a:t>Explain to the patient the purpose and procedure course. Obtain patient’s consent. </a:t>
            </a:r>
            <a:endParaRPr lang="ru-RU" sz="1600" dirty="0" smtClean="0">
              <a:latin typeface="Times New Roman" pitchFamily="18" charset="0"/>
              <a:cs typeface="Times New Roman" pitchFamily="18" charset="0"/>
            </a:endParaRPr>
          </a:p>
          <a:p>
            <a:pPr lvl="0">
              <a:buFont typeface="+mj-lt"/>
              <a:buAutoNum type="arabicPeriod"/>
            </a:pPr>
            <a:r>
              <a:rPr lang="en-US" sz="1600" dirty="0" smtClean="0">
                <a:latin typeface="Times New Roman" pitchFamily="18" charset="0"/>
                <a:cs typeface="Times New Roman" pitchFamily="18" charset="0"/>
              </a:rPr>
              <a:t>Seat the patient. If the patient is in serious condition - put to bed on his side, turn the head to one side. </a:t>
            </a:r>
          </a:p>
          <a:p>
            <a:pPr lvl="0">
              <a:buFont typeface="+mj-lt"/>
              <a:buAutoNum type="arabicPeriod"/>
            </a:pPr>
            <a:r>
              <a:rPr lang="en-US" sz="1600" dirty="0" smtClean="0">
                <a:latin typeface="Times New Roman" pitchFamily="18" charset="0"/>
                <a:cs typeface="Times New Roman" pitchFamily="18" charset="0"/>
              </a:rPr>
              <a:t>Conduct hygienic washing hand  and processing hand. Wear gloves.</a:t>
            </a:r>
            <a:endParaRPr lang="ru-RU" sz="1600" dirty="0" smtClean="0">
              <a:latin typeface="Times New Roman" pitchFamily="18" charset="0"/>
              <a:cs typeface="Times New Roman" pitchFamily="18" charset="0"/>
            </a:endParaRPr>
          </a:p>
          <a:p>
            <a:pPr>
              <a:buFont typeface="+mj-lt"/>
              <a:buAutoNum type="arabicPeriod"/>
            </a:pPr>
            <a:r>
              <a:rPr lang="en-US" sz="1600" dirty="0" smtClean="0">
                <a:latin typeface="Times New Roman" pitchFamily="18" charset="0"/>
                <a:cs typeface="Times New Roman" pitchFamily="18" charset="0"/>
              </a:rPr>
              <a:t>To prepare the equipment.</a:t>
            </a:r>
            <a:endParaRPr lang="ru-RU" sz="1600" dirty="0" smtClean="0">
              <a:latin typeface="Times New Roman" pitchFamily="18" charset="0"/>
              <a:cs typeface="Times New Roman" pitchFamily="18" charset="0"/>
            </a:endParaRPr>
          </a:p>
          <a:p>
            <a:pPr lvl="0">
              <a:buFont typeface="+mj-lt"/>
              <a:buAutoNum type="arabicPeriod"/>
            </a:pPr>
            <a:r>
              <a:rPr lang="en-US" sz="1600" dirty="0" smtClean="0">
                <a:latin typeface="Times New Roman" pitchFamily="18" charset="0"/>
                <a:cs typeface="Times New Roman" pitchFamily="18" charset="0"/>
              </a:rPr>
              <a:t>Put on an apron on yourself and on the patient.</a:t>
            </a:r>
            <a:endParaRPr lang="ru-RU" sz="1600" dirty="0" smtClean="0">
              <a:latin typeface="Times New Roman" pitchFamily="18" charset="0"/>
              <a:cs typeface="Times New Roman" pitchFamily="18" charset="0"/>
            </a:endParaRPr>
          </a:p>
          <a:p>
            <a:pPr lvl="0">
              <a:buFont typeface="+mj-lt"/>
              <a:buAutoNum type="arabicPeriod"/>
            </a:pPr>
            <a:r>
              <a:rPr lang="en-US" sz="1600" dirty="0" smtClean="0">
                <a:latin typeface="Times New Roman" pitchFamily="18" charset="0"/>
                <a:cs typeface="Times New Roman" pitchFamily="18" charset="0"/>
              </a:rPr>
              <a:t>Remove dentures, if any.</a:t>
            </a:r>
            <a:endParaRPr lang="ru-RU" sz="1600" dirty="0" smtClean="0">
              <a:latin typeface="Times New Roman" pitchFamily="18" charset="0"/>
              <a:cs typeface="Times New Roman" pitchFamily="18" charset="0"/>
            </a:endParaRPr>
          </a:p>
          <a:p>
            <a:pPr lvl="0">
              <a:buFont typeface="+mj-lt"/>
              <a:buAutoNum type="arabicPeriod"/>
            </a:pPr>
            <a:r>
              <a:rPr lang="en-US" sz="1600" dirty="0" smtClean="0">
                <a:latin typeface="Times New Roman" pitchFamily="18" charset="0"/>
                <a:cs typeface="Times New Roman" pitchFamily="18" charset="0"/>
              </a:rPr>
              <a:t>Stand to the right of the patient. Put the basin to the feet of the patient (or to the head end of the couch, if the patient is lying). </a:t>
            </a:r>
            <a:endParaRPr lang="ru-RU" sz="1600" dirty="0" smtClean="0">
              <a:latin typeface="Times New Roman" pitchFamily="18" charset="0"/>
              <a:cs typeface="Times New Roman" pitchFamily="18" charset="0"/>
            </a:endParaRPr>
          </a:p>
          <a:p>
            <a:pPr lvl="0">
              <a:buFont typeface="+mj-lt"/>
              <a:buAutoNum type="arabicPeriod"/>
            </a:pPr>
            <a:r>
              <a:rPr lang="en-US" sz="1600" dirty="0" smtClean="0">
                <a:latin typeface="Times New Roman" pitchFamily="18" charset="0"/>
                <a:cs typeface="Times New Roman" pitchFamily="18" charset="0"/>
              </a:rPr>
              <a:t>Determine the depth to which must be entered the probe. Method of measurement: from nose -to the ear- to </a:t>
            </a:r>
            <a:r>
              <a:rPr lang="en-US" sz="1600" dirty="0" err="1" smtClean="0">
                <a:latin typeface="Times New Roman" pitchFamily="18" charset="0"/>
                <a:cs typeface="Times New Roman" pitchFamily="18" charset="0"/>
              </a:rPr>
              <a:t>xiphoid</a:t>
            </a:r>
            <a:r>
              <a:rPr lang="en-US" sz="1600" dirty="0" smtClean="0">
                <a:latin typeface="Times New Roman" pitchFamily="18" charset="0"/>
                <a:cs typeface="Times New Roman" pitchFamily="18" charset="0"/>
              </a:rPr>
              <a:t> of the patient. Make the distance of the tube.</a:t>
            </a:r>
            <a:endParaRPr lang="ru-RU" sz="1600" dirty="0" smtClean="0">
              <a:latin typeface="Times New Roman" pitchFamily="18" charset="0"/>
              <a:cs typeface="Times New Roman" pitchFamily="18" charset="0"/>
            </a:endParaRPr>
          </a:p>
          <a:p>
            <a:pPr>
              <a:buFont typeface="+mj-lt"/>
              <a:buAutoNum type="arabicPeriod"/>
            </a:pPr>
            <a:r>
              <a:rPr lang="en-US" sz="1600" dirty="0" smtClean="0">
                <a:latin typeface="Times New Roman" pitchFamily="18" charset="0"/>
                <a:cs typeface="Times New Roman" pitchFamily="18" charset="0"/>
              </a:rPr>
              <a:t>Take the probe in the right hand at the distance of 10-15cm from the gastric end, and your left hand to support the free end. Lubricate the gastric end of the probe with lubricant (sterile </a:t>
            </a:r>
            <a:r>
              <a:rPr lang="en-US" sz="1600" dirty="0" err="1" smtClean="0">
                <a:latin typeface="Times New Roman" pitchFamily="18" charset="0"/>
                <a:cs typeface="Times New Roman" pitchFamily="18" charset="0"/>
              </a:rPr>
              <a:t>vaseline</a:t>
            </a:r>
            <a:r>
              <a:rPr lang="en-US" sz="1600" dirty="0" smtClean="0">
                <a:latin typeface="Times New Roman" pitchFamily="18" charset="0"/>
                <a:cs typeface="Times New Roman" pitchFamily="18" charset="0"/>
              </a:rPr>
              <a:t> oil). </a:t>
            </a:r>
          </a:p>
          <a:p>
            <a:pPr lvl="0">
              <a:buFont typeface="+mj-lt"/>
              <a:buAutoNum type="arabicPeriod"/>
            </a:pPr>
            <a:endParaRPr lang="ru-RU" sz="1600" dirty="0" smtClean="0">
              <a:latin typeface="Times New Roman" pitchFamily="18" charset="0"/>
              <a:cs typeface="Times New Roman" pitchFamily="18" charset="0"/>
            </a:endParaRPr>
          </a:p>
          <a:p>
            <a:pPr>
              <a:spcBef>
                <a:spcPts val="0"/>
              </a:spcBef>
              <a:buNone/>
            </a:pPr>
            <a:endParaRPr lang="ru-RU" sz="1400" dirty="0" smtClean="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0"/>
            <a:ext cx="8229600" cy="6858000"/>
          </a:xfrm>
        </p:spPr>
        <p:txBody>
          <a:bodyPr/>
          <a:lstStyle/>
          <a:p>
            <a:pPr lvl="0">
              <a:buNone/>
            </a:pPr>
            <a:r>
              <a:rPr lang="en-US" sz="1600" dirty="0" smtClean="0">
                <a:latin typeface="Times New Roman" pitchFamily="18" charset="0"/>
                <a:cs typeface="Times New Roman" pitchFamily="18" charset="0"/>
              </a:rPr>
              <a:t>10.  Ask the patient to open his mouth, slightly throw back your head.</a:t>
            </a:r>
          </a:p>
          <a:p>
            <a:pPr lvl="0">
              <a:buNone/>
            </a:pPr>
            <a:r>
              <a:rPr lang="en-US" sz="1600" dirty="0" smtClean="0">
                <a:latin typeface="Times New Roman" pitchFamily="18" charset="0"/>
                <a:cs typeface="Times New Roman" pitchFamily="18" charset="0"/>
              </a:rPr>
              <a:t>11. Put the end of the probe on the tongue, offer the patient to make swallowing movements, breathing deeply through the nose. Patient  should keep the probe only lips. Continue to advance the tube until it reaches the previously designated mark.</a:t>
            </a:r>
          </a:p>
          <a:p>
            <a:pPr lvl="0">
              <a:buNone/>
            </a:pPr>
            <a:r>
              <a:rPr lang="en-US" sz="1600" dirty="0" smtClean="0">
                <a:latin typeface="Times New Roman" pitchFamily="18" charset="0"/>
                <a:cs typeface="Times New Roman" pitchFamily="18" charset="0"/>
              </a:rPr>
              <a:t>12. Assertion correct placement of the tube: </a:t>
            </a:r>
          </a:p>
          <a:p>
            <a:pPr lvl="0">
              <a:buNone/>
            </a:pPr>
            <a:r>
              <a:rPr lang="en-US" sz="1600" dirty="0" smtClean="0">
                <a:latin typeface="Times New Roman" pitchFamily="18" charset="0"/>
                <a:cs typeface="Times New Roman" pitchFamily="18" charset="0"/>
              </a:rPr>
              <a:t>     </a:t>
            </a:r>
            <a:r>
              <a:rPr lang="en-US" sz="1600" i="1" u="sng" dirty="0" smtClean="0">
                <a:latin typeface="Times New Roman" pitchFamily="18" charset="0"/>
                <a:cs typeface="Times New Roman" pitchFamily="18" charset="0"/>
              </a:rPr>
              <a:t>1 method. Auscultation test:  </a:t>
            </a:r>
            <a:r>
              <a:rPr lang="en-US" sz="1600" i="1" dirty="0" smtClean="0">
                <a:latin typeface="Times New Roman" pitchFamily="18" charset="0"/>
                <a:cs typeface="Times New Roman" pitchFamily="18" charset="0"/>
              </a:rPr>
              <a:t>fill the Janet's syringe the air (10-20 ml), connect his to the distal end of the probe, place </a:t>
            </a:r>
            <a:r>
              <a:rPr lang="en-US" sz="1600" i="1" dirty="0" err="1" smtClean="0">
                <a:latin typeface="Times New Roman" pitchFamily="18" charset="0"/>
                <a:cs typeface="Times New Roman" pitchFamily="18" charset="0"/>
              </a:rPr>
              <a:t>phonendoscope</a:t>
            </a:r>
            <a:r>
              <a:rPr lang="en-US" sz="1600" i="1" dirty="0" smtClean="0">
                <a:latin typeface="Times New Roman" pitchFamily="18" charset="0"/>
                <a:cs typeface="Times New Roman" pitchFamily="18" charset="0"/>
              </a:rPr>
              <a:t> over the patient </a:t>
            </a:r>
            <a:r>
              <a:rPr lang="en-US" sz="1600" i="1" dirty="0" err="1" smtClean="0">
                <a:latin typeface="Times New Roman" pitchFamily="18" charset="0"/>
                <a:cs typeface="Times New Roman" pitchFamily="18" charset="0"/>
              </a:rPr>
              <a:t>epigastrium</a:t>
            </a:r>
            <a:r>
              <a:rPr lang="en-US" sz="1600" i="1" dirty="0" smtClean="0">
                <a:latin typeface="Times New Roman" pitchFamily="18" charset="0"/>
                <a:cs typeface="Times New Roman" pitchFamily="18" charset="0"/>
              </a:rPr>
              <a:t> and inject or air while listening for a whooshing sound. </a:t>
            </a:r>
          </a:p>
          <a:p>
            <a:pPr lvl="0">
              <a:buNone/>
            </a:pPr>
            <a:r>
              <a:rPr lang="en-US" sz="1600" dirty="0" smtClean="0">
                <a:latin typeface="Times New Roman" pitchFamily="18" charset="0"/>
                <a:cs typeface="Times New Roman" pitchFamily="18" charset="0"/>
              </a:rPr>
              <a:t>      </a:t>
            </a:r>
            <a:r>
              <a:rPr lang="en-US" sz="1600" i="1" u="sng" dirty="0" smtClean="0">
                <a:latin typeface="Times New Roman" pitchFamily="18" charset="0"/>
                <a:cs typeface="Times New Roman" pitchFamily="18" charset="0"/>
              </a:rPr>
              <a:t>2 method. pH-test</a:t>
            </a:r>
            <a:r>
              <a:rPr lang="en-US" sz="1600" i="1" dirty="0" smtClean="0">
                <a:latin typeface="Times New Roman" pitchFamily="18" charset="0"/>
                <a:cs typeface="Times New Roman" pitchFamily="18" charset="0"/>
              </a:rPr>
              <a:t>. Aspirate stomach contents, and check the pH, which should be acidic. Rationale: Testing pH is a reliable way to determine location of a feeding tube. Gastric contents are commonly pH 1 to 5, 6 or greater would indicate the contents are from lower in the intestinal tract or in the respiratory tract. </a:t>
            </a:r>
          </a:p>
          <a:p>
            <a:pPr lvl="0">
              <a:spcBef>
                <a:spcPts val="0"/>
              </a:spcBef>
              <a:buNone/>
            </a:pPr>
            <a:r>
              <a:rPr lang="en-US" sz="1600" dirty="0" smtClean="0">
                <a:latin typeface="Times New Roman" pitchFamily="18" charset="0"/>
                <a:cs typeface="Times New Roman" pitchFamily="18" charset="0"/>
              </a:rPr>
              <a:t>13. Attach the funnel to probe and to lower the level of the stomach. Fill the funnel with water, holding her inclined (to prevent air from entering the stomach) and slowly raise it above the level of the stomach, so that the water came from a funnel into the stomach.</a:t>
            </a:r>
            <a:endParaRPr lang="ru-RU" sz="1600" dirty="0" smtClean="0">
              <a:latin typeface="Times New Roman" pitchFamily="18" charset="0"/>
              <a:cs typeface="Times New Roman" pitchFamily="18" charset="0"/>
            </a:endParaRPr>
          </a:p>
          <a:p>
            <a:pPr lvl="0">
              <a:spcBef>
                <a:spcPts val="0"/>
              </a:spcBef>
              <a:buNone/>
            </a:pPr>
            <a:r>
              <a:rPr lang="en-US" sz="1600" dirty="0" smtClean="0">
                <a:latin typeface="Times New Roman" pitchFamily="18" charset="0"/>
                <a:cs typeface="Times New Roman" pitchFamily="18" charset="0"/>
              </a:rPr>
              <a:t>14. Once the water reaches the mouth of the funnel (to watch, that in the estuary of the funnel left the water), to lower the level of the stomach so that the contents of the stomach filled funnel completely.</a:t>
            </a:r>
            <a:endParaRPr lang="ru-RU" sz="1600" dirty="0" smtClean="0">
              <a:latin typeface="Times New Roman" pitchFamily="18" charset="0"/>
              <a:cs typeface="Times New Roman" pitchFamily="18" charset="0"/>
            </a:endParaRPr>
          </a:p>
          <a:p>
            <a:pPr lvl="0">
              <a:spcBef>
                <a:spcPts val="0"/>
              </a:spcBef>
              <a:buNone/>
            </a:pPr>
            <a:r>
              <a:rPr lang="en-US" sz="1600" dirty="0" smtClean="0">
                <a:latin typeface="Times New Roman" pitchFamily="18" charset="0"/>
                <a:cs typeface="Times New Roman" pitchFamily="18" charset="0"/>
              </a:rPr>
              <a:t>15. Pour the contents into a basin for washing water. Repeat the </a:t>
            </a:r>
            <a:r>
              <a:rPr lang="en-US" sz="1600" dirty="0" err="1" smtClean="0">
                <a:latin typeface="Times New Roman" pitchFamily="18" charset="0"/>
                <a:cs typeface="Times New Roman" pitchFamily="18" charset="0"/>
              </a:rPr>
              <a:t>lavage</a:t>
            </a:r>
            <a:r>
              <a:rPr lang="en-US" sz="1600" dirty="0" smtClean="0">
                <a:latin typeface="Times New Roman" pitchFamily="18" charset="0"/>
                <a:cs typeface="Times New Roman" pitchFamily="18" charset="0"/>
              </a:rPr>
              <a:t> to "clean water". If necessary the first washing water to pour in the container for testing (about 100 ml). </a:t>
            </a:r>
            <a:endParaRPr lang="ru-RU" sz="1600" dirty="0" smtClean="0">
              <a:latin typeface="Times New Roman" pitchFamily="18" charset="0"/>
              <a:cs typeface="Times New Roman" pitchFamily="18" charset="0"/>
            </a:endParaRPr>
          </a:p>
          <a:p>
            <a:pPr lvl="0">
              <a:spcBef>
                <a:spcPts val="0"/>
              </a:spcBef>
              <a:buNone/>
            </a:pPr>
            <a:r>
              <a:rPr lang="en-US" sz="1600" dirty="0" smtClean="0">
                <a:latin typeface="Times New Roman" pitchFamily="18" charset="0"/>
                <a:cs typeface="Times New Roman" pitchFamily="18" charset="0"/>
              </a:rPr>
              <a:t>16. Carefully remove the probe, using a napkin.</a:t>
            </a:r>
            <a:endParaRPr lang="ru-RU" sz="1600" dirty="0" smtClean="0">
              <a:latin typeface="Times New Roman" pitchFamily="18" charset="0"/>
              <a:cs typeface="Times New Roman" pitchFamily="18" charset="0"/>
            </a:endParaRPr>
          </a:p>
          <a:p>
            <a:pPr lvl="0">
              <a:spcBef>
                <a:spcPts val="0"/>
              </a:spcBef>
              <a:buNone/>
            </a:pPr>
            <a:r>
              <a:rPr lang="en-US" sz="1600" dirty="0" smtClean="0">
                <a:latin typeface="Times New Roman" pitchFamily="18" charset="0"/>
                <a:cs typeface="Times New Roman" pitchFamily="18" charset="0"/>
              </a:rPr>
              <a:t>17. Conduct disinfection used material.</a:t>
            </a:r>
            <a:r>
              <a:rPr lang="ru-RU"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Take the gloves off and  put  them in the container for disinfection.</a:t>
            </a:r>
            <a:r>
              <a:rPr lang="ru-RU"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Wash hands hygienic way.</a:t>
            </a:r>
            <a:endParaRPr lang="ru-RU" sz="1600" dirty="0" smtClean="0">
              <a:latin typeface="Times New Roman" pitchFamily="18" charset="0"/>
              <a:cs typeface="Times New Roman" pitchFamily="18" charset="0"/>
            </a:endParaRPr>
          </a:p>
          <a:p>
            <a:pPr lvl="0">
              <a:spcBef>
                <a:spcPts val="0"/>
              </a:spcBef>
              <a:buNone/>
            </a:pPr>
            <a:r>
              <a:rPr lang="en-US" sz="1600" dirty="0" smtClean="0">
                <a:latin typeface="Times New Roman" pitchFamily="18" charset="0"/>
                <a:cs typeface="Times New Roman" pitchFamily="18" charset="0"/>
              </a:rPr>
              <a:t>18. Make a record of results in a medical documentation.</a:t>
            </a:r>
            <a:endParaRPr lang="ru-RU" sz="1600" dirty="0" smtClean="0">
              <a:latin typeface="Times New Roman" pitchFamily="18" charset="0"/>
              <a:cs typeface="Times New Roman" pitchFamily="18" charset="0"/>
            </a:endParaRP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774</TotalTime>
  <Words>878</Words>
  <Application>Microsoft Office PowerPoint</Application>
  <PresentationFormat>Экран (4:3)</PresentationFormat>
  <Paragraphs>104</Paragraphs>
  <Slides>16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16</vt:i4>
      </vt:variant>
    </vt:vector>
  </HeadingPairs>
  <TitlesOfParts>
    <vt:vector size="20" baseType="lpstr">
      <vt:lpstr>Arial</vt:lpstr>
      <vt:lpstr>Calibri</vt:lpstr>
      <vt:lpstr>Times New Roman</vt:lpstr>
      <vt:lpstr>Тема Office</vt:lpstr>
      <vt:lpstr> Практическое занятие № 16</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SKILL 1. STOMACH  LAVAGE WITH THICK GASTRIC PROBE </vt:lpstr>
      <vt:lpstr>Презентация PowerPoint</vt:lpstr>
      <vt:lpstr>SKILL 2. STOMACH  LAVAGE WITH THIN GASTRIC PROBE </vt:lpstr>
      <vt:lpstr>Презентация PowerPoint</vt:lpstr>
      <vt:lpstr>SKILL 3. INSERTING OF NASOGASTRIC PROBE </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ЗОНДОВЫЕ МАНИПУЛЯЦИИ</dc:title>
  <dc:creator>Администратор</dc:creator>
  <cp:lastModifiedBy>User</cp:lastModifiedBy>
  <cp:revision>124</cp:revision>
  <dcterms:created xsi:type="dcterms:W3CDTF">2014-04-13T11:40:52Z</dcterms:created>
  <dcterms:modified xsi:type="dcterms:W3CDTF">2019-02-04T15:44:02Z</dcterms:modified>
</cp:coreProperties>
</file>